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4" d="100"/>
          <a:sy n="64" d="100"/>
        </p:scale>
        <p:origin x="-774" y="-2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8F840F-3C0F-4AD4-BA14-D5A2403C9A26}" type="datetimeFigureOut">
              <a:rPr kumimoji="1" lang="ja-JP" altLang="en-US" smtClean="0"/>
              <a:pPr/>
              <a:t>2013/6/14</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3227DC-BDC0-4B63-8DA0-B380406E0A90}" type="slidenum">
              <a:rPr kumimoji="1" lang="ja-JP" altLang="en-US" smtClean="0"/>
              <a:pPr/>
              <a:t>‹#›</a:t>
            </a:fld>
            <a:endParaRPr kumimoji="1" lang="ja-JP" altLang="en-US"/>
          </a:p>
        </p:txBody>
      </p:sp>
    </p:spTree>
    <p:extLst>
      <p:ext uri="{BB962C8B-B14F-4D97-AF65-F5344CB8AC3E}">
        <p14:creationId xmlns:p14="http://schemas.microsoft.com/office/powerpoint/2010/main" val="341952770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8F6D7ACE-AEB7-4935-B323-FCEC01532764}" type="datetime8">
              <a:rPr kumimoji="1" lang="ja-JP" altLang="en-US" smtClean="0"/>
              <a:pPr/>
              <a:t>13/6/14 9時5分</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840505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6BDA4251-C771-4C1C-B302-CF5C507DEDD1}" type="datetime8">
              <a:rPr kumimoji="1" lang="ja-JP" altLang="en-US" smtClean="0"/>
              <a:pPr/>
              <a:t>13/6/14 9時5分</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4216049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FF843762-1753-4ADB-AA92-470F6F10A5EC}" type="datetime8">
              <a:rPr kumimoji="1" lang="ja-JP" altLang="en-US" smtClean="0"/>
              <a:pPr/>
              <a:t>13/6/14 9時5分</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473756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67A34ED6-2959-4535-9165-1A123D0407B8}" type="datetime8">
              <a:rPr kumimoji="1" lang="ja-JP" altLang="en-US" smtClean="0"/>
              <a:pPr/>
              <a:t>13/6/14 9時5分</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213941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A5768E90-39E9-4023-BBB9-15DC274FB740}" type="datetime8">
              <a:rPr kumimoji="1" lang="ja-JP" altLang="en-US" smtClean="0"/>
              <a:pPr/>
              <a:t>13/6/14 9時5分</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1708020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04CE49CE-9FBD-4E07-9628-4F132B6728C8}" type="datetime8">
              <a:rPr kumimoji="1" lang="ja-JP" altLang="en-US" smtClean="0"/>
              <a:pPr/>
              <a:t>13/6/14 9時5分</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2773559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4197671F-F55F-412A-9A58-60222BD4B9CD}" type="datetime8">
              <a:rPr kumimoji="1" lang="ja-JP" altLang="en-US" smtClean="0"/>
              <a:pPr/>
              <a:t>13/6/14 9時5分</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3866209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0CA880A5-92F3-4EBC-B0B8-D338204503C4}" type="datetime8">
              <a:rPr kumimoji="1" lang="ja-JP" altLang="en-US" smtClean="0"/>
              <a:pPr/>
              <a:t>13/6/14 9時5分</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2023837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453A4857-3C4A-4B38-9287-7E50B00D284C}" type="datetime8">
              <a:rPr kumimoji="1" lang="ja-JP" altLang="en-US" smtClean="0"/>
              <a:pPr/>
              <a:t>13/6/14 9時5分</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1886720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9DA96365-3408-4856-94C3-3A0D563DB0FD}" type="datetime8">
              <a:rPr kumimoji="1" lang="ja-JP" altLang="en-US" smtClean="0"/>
              <a:pPr/>
              <a:t>13/6/14 9時5分</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2245369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21A5B990-FC1B-487A-A435-CE74050F422A}" type="datetime8">
              <a:rPr kumimoji="1" lang="ja-JP" altLang="en-US" smtClean="0"/>
              <a:pPr/>
              <a:t>13/6/14 9時5分</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337298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F979A2-E4DE-46B6-8307-E8064BBF5D98}" type="datetime8">
              <a:rPr kumimoji="1" lang="ja-JP" altLang="en-US" smtClean="0"/>
              <a:pPr/>
              <a:t>13/6/14 9時5分</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810413-7CEE-4E62-B942-6850FD760777}" type="slidenum">
              <a:rPr kumimoji="1" lang="ja-JP" altLang="en-US" smtClean="0"/>
              <a:pPr/>
              <a:t>‹#›</a:t>
            </a:fld>
            <a:endParaRPr kumimoji="1" lang="ja-JP" altLang="en-US"/>
          </a:p>
        </p:txBody>
      </p:sp>
    </p:spTree>
    <p:extLst>
      <p:ext uri="{BB962C8B-B14F-4D97-AF65-F5344CB8AC3E}">
        <p14:creationId xmlns:p14="http://schemas.microsoft.com/office/powerpoint/2010/main" val="1920782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11560" y="1412776"/>
            <a:ext cx="7992888" cy="2448272"/>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3500000" scaled="1"/>
            <a:tileRect/>
          </a:gradFill>
          <a:ln w="76200">
            <a:solidFill>
              <a:srgbClr val="92D050"/>
            </a:solidFill>
          </a:ln>
        </p:spPr>
        <p:txBody>
          <a:bodyPr/>
          <a:lstStyle/>
          <a:p>
            <a:r>
              <a:rPr lang="ja-JP" altLang="ja-JP" b="1" dirty="0">
                <a:solidFill>
                  <a:schemeClr val="accent2">
                    <a:lumMod val="50000"/>
                  </a:schemeClr>
                </a:solidFill>
              </a:rPr>
              <a:t>『東町</a:t>
            </a:r>
            <a:r>
              <a:rPr lang="ja-JP" altLang="ja-JP" b="1" dirty="0" smtClean="0">
                <a:solidFill>
                  <a:schemeClr val="accent2">
                    <a:lumMod val="50000"/>
                  </a:schemeClr>
                </a:solidFill>
              </a:rPr>
              <a:t>サロン</a:t>
            </a:r>
            <a:r>
              <a:rPr lang="en-US" altLang="ja-JP" b="1" dirty="0" smtClean="0">
                <a:solidFill>
                  <a:schemeClr val="accent2">
                    <a:lumMod val="50000"/>
                  </a:schemeClr>
                </a:solidFill>
              </a:rPr>
              <a:t>』</a:t>
            </a:r>
            <a:br>
              <a:rPr lang="en-US" altLang="ja-JP" b="1" dirty="0" smtClean="0">
                <a:solidFill>
                  <a:schemeClr val="accent2">
                    <a:lumMod val="50000"/>
                  </a:schemeClr>
                </a:solidFill>
              </a:rPr>
            </a:br>
            <a:r>
              <a:rPr lang="ja-JP" altLang="ja-JP" sz="4000" b="1" dirty="0" smtClean="0">
                <a:solidFill>
                  <a:schemeClr val="accent2">
                    <a:lumMod val="50000"/>
                  </a:schemeClr>
                </a:solidFill>
              </a:rPr>
              <a:t>新街角広場＋コミュニティセンター</a:t>
            </a:r>
            <a:r>
              <a:rPr lang="ja-JP" altLang="ja-JP" b="1" dirty="0" smtClean="0">
                <a:solidFill>
                  <a:schemeClr val="accent2">
                    <a:lumMod val="50000"/>
                  </a:schemeClr>
                </a:solidFill>
              </a:rPr>
              <a:t>の</a:t>
            </a:r>
            <a:r>
              <a:rPr lang="ja-JP" altLang="ja-JP" b="1" dirty="0">
                <a:solidFill>
                  <a:schemeClr val="accent2">
                    <a:lumMod val="50000"/>
                  </a:schemeClr>
                </a:solidFill>
              </a:rPr>
              <a:t>提案</a:t>
            </a:r>
          </a:p>
        </p:txBody>
      </p:sp>
      <p:sp>
        <p:nvSpPr>
          <p:cNvPr id="3" name="サブタイトル 2"/>
          <p:cNvSpPr>
            <a:spLocks noGrp="1"/>
          </p:cNvSpPr>
          <p:nvPr>
            <p:ph type="subTitle" idx="1"/>
          </p:nvPr>
        </p:nvSpPr>
        <p:spPr>
          <a:xfrm>
            <a:off x="467544" y="4149080"/>
            <a:ext cx="8280920" cy="1752600"/>
          </a:xfrm>
        </p:spPr>
        <p:txBody>
          <a:bodyPr/>
          <a:lstStyle/>
          <a:p>
            <a:r>
              <a:rPr lang="ja-JP" altLang="en-US" dirty="0">
                <a:solidFill>
                  <a:srgbClr val="0000FF"/>
                </a:solidFill>
              </a:rPr>
              <a:t>まちの情報や知恵が集まり住民交流が育つ場「東町サロン」</a:t>
            </a:r>
            <a:r>
              <a:rPr lang="ja-JP" altLang="en-US" dirty="0" smtClean="0">
                <a:solidFill>
                  <a:srgbClr val="0000FF"/>
                </a:solidFill>
              </a:rPr>
              <a:t>を東町</a:t>
            </a:r>
            <a:r>
              <a:rPr lang="ja-JP" altLang="en-US" dirty="0">
                <a:solidFill>
                  <a:srgbClr val="0000FF"/>
                </a:solidFill>
              </a:rPr>
              <a:t>近隣センター</a:t>
            </a:r>
            <a:r>
              <a:rPr lang="ja-JP" altLang="en-US" dirty="0" smtClean="0">
                <a:solidFill>
                  <a:srgbClr val="0000FF"/>
                </a:solidFill>
              </a:rPr>
              <a:t>に！</a:t>
            </a:r>
            <a:endParaRPr kumimoji="1" lang="ja-JP" altLang="en-US" dirty="0">
              <a:solidFill>
                <a:srgbClr val="0000FF"/>
              </a:solidFill>
            </a:endParaRPr>
          </a:p>
        </p:txBody>
      </p:sp>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1</a:t>
            </a:fld>
            <a:endParaRPr kumimoji="1" lang="ja-JP" altLang="en-US"/>
          </a:p>
        </p:txBody>
      </p:sp>
    </p:spTree>
    <p:extLst>
      <p:ext uri="{BB962C8B-B14F-4D97-AF65-F5344CB8AC3E}">
        <p14:creationId xmlns:p14="http://schemas.microsoft.com/office/powerpoint/2010/main" val="5983229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（１）提案のあらまし　</a:t>
            </a:r>
            <a:endParaRPr kumimoji="1" lang="ja-JP" altLang="en-US" dirty="0"/>
          </a:p>
        </p:txBody>
      </p:sp>
      <p:sp>
        <p:nvSpPr>
          <p:cNvPr id="3" name="コンテンツ プレースホルダー 2"/>
          <p:cNvSpPr>
            <a:spLocks noGrp="1"/>
          </p:cNvSpPr>
          <p:nvPr>
            <p:ph idx="1"/>
          </p:nvPr>
        </p:nvSpPr>
        <p:spPr>
          <a:xfrm>
            <a:off x="395536" y="1600200"/>
            <a:ext cx="8352928" cy="4525963"/>
          </a:xfrm>
        </p:spPr>
        <p:txBody>
          <a:bodyPr>
            <a:normAutofit/>
          </a:bodyPr>
          <a:lstStyle/>
          <a:p>
            <a:pPr marL="0" indent="0">
              <a:buNone/>
            </a:pPr>
            <a:r>
              <a:rPr lang="ja-JP" altLang="en-US" sz="3600" dirty="0">
                <a:solidFill>
                  <a:srgbClr val="0000FF"/>
                </a:solidFill>
              </a:rPr>
              <a:t>①東町のコミュニティ拠点の現状</a:t>
            </a:r>
          </a:p>
          <a:p>
            <a:pPr marL="0" indent="0">
              <a:buNone/>
            </a:pPr>
            <a:r>
              <a:rPr lang="ja-JP" altLang="en-US" dirty="0" smtClean="0"/>
              <a:t>　現在</a:t>
            </a:r>
            <a:r>
              <a:rPr lang="ja-JP" altLang="en-US" dirty="0"/>
              <a:t>、東町には、地域の人たちが集う拠点として「コミュニティルーム」「東町会館」「ひがしまち街角広場」などがあります。しかし、地域の誰もが気軽に立ち寄ることできて、まちの情報や暮らしの知恵をやり取りできる拠点としては一長一短があます。また、それぞれの拠点が離れているために、うまく連携しているとは言えません。</a:t>
            </a:r>
          </a:p>
          <a:p>
            <a:endParaRPr kumimoji="1" lang="ja-JP" altLang="en-US" dirty="0"/>
          </a:p>
        </p:txBody>
      </p:sp>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2</a:t>
            </a:fld>
            <a:endParaRPr kumimoji="1" lang="ja-JP" altLang="en-US"/>
          </a:p>
        </p:txBody>
      </p:sp>
    </p:spTree>
    <p:extLst>
      <p:ext uri="{BB962C8B-B14F-4D97-AF65-F5344CB8AC3E}">
        <p14:creationId xmlns:p14="http://schemas.microsoft.com/office/powerpoint/2010/main" val="13696190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57200" y="620688"/>
            <a:ext cx="8229600" cy="5505475"/>
          </a:xfrm>
        </p:spPr>
        <p:txBody>
          <a:bodyPr>
            <a:normAutofit fontScale="92500" lnSpcReduction="10000"/>
          </a:bodyPr>
          <a:lstStyle/>
          <a:p>
            <a:pPr marL="0" indent="0">
              <a:buNone/>
            </a:pPr>
            <a:r>
              <a:rPr lang="ja-JP" altLang="ja-JP" sz="3900" dirty="0">
                <a:solidFill>
                  <a:srgbClr val="0000FF"/>
                </a:solidFill>
              </a:rPr>
              <a:t>②将来のコミュニティ拠点のあり方</a:t>
            </a:r>
          </a:p>
          <a:p>
            <a:pPr marL="0" indent="0">
              <a:buNone/>
            </a:pPr>
            <a:r>
              <a:rPr lang="ja-JP" altLang="en-US" dirty="0" smtClean="0"/>
              <a:t>　</a:t>
            </a:r>
            <a:r>
              <a:rPr lang="ja-JP" altLang="ja-JP" dirty="0" smtClean="0"/>
              <a:t>そこ</a:t>
            </a:r>
            <a:r>
              <a:rPr lang="ja-JP" altLang="ja-JP" dirty="0"/>
              <a:t>で、まちの情報や知恵が集まる拠点と住民交流が育まれる拠点とを近接した場所に設けることで、</a:t>
            </a:r>
          </a:p>
          <a:p>
            <a:pPr marL="0" indent="0">
              <a:buNone/>
            </a:pPr>
            <a:r>
              <a:rPr lang="en-US" altLang="ja-JP" dirty="0" smtClean="0">
                <a:solidFill>
                  <a:srgbClr val="0000FF"/>
                </a:solidFill>
              </a:rPr>
              <a:t>   </a:t>
            </a:r>
            <a:r>
              <a:rPr lang="ja-JP" altLang="ja-JP" dirty="0" smtClean="0">
                <a:solidFill>
                  <a:srgbClr val="0000FF"/>
                </a:solidFill>
              </a:rPr>
              <a:t>◇</a:t>
            </a:r>
            <a:r>
              <a:rPr lang="ja-JP" altLang="ja-JP" dirty="0">
                <a:solidFill>
                  <a:srgbClr val="0000FF"/>
                </a:solidFill>
              </a:rPr>
              <a:t>暮らしに関わる情報が受発信されていて</a:t>
            </a:r>
            <a:r>
              <a:rPr lang="ja-JP" altLang="ja-JP" dirty="0" smtClean="0">
                <a:solidFill>
                  <a:srgbClr val="0000FF"/>
                </a:solidFill>
              </a:rPr>
              <a:t>、</a:t>
            </a:r>
            <a:endParaRPr lang="en-US" altLang="ja-JP" dirty="0" smtClean="0">
              <a:solidFill>
                <a:srgbClr val="0000FF"/>
              </a:solidFill>
            </a:endParaRPr>
          </a:p>
          <a:p>
            <a:pPr marL="0" indent="0">
              <a:buNone/>
            </a:pPr>
            <a:r>
              <a:rPr lang="ja-JP" altLang="en-US" dirty="0" smtClean="0">
                <a:solidFill>
                  <a:srgbClr val="0000FF"/>
                </a:solidFill>
              </a:rPr>
              <a:t>　    そこに行けば東町のことが分る。</a:t>
            </a:r>
          </a:p>
          <a:p>
            <a:pPr marL="0" indent="0">
              <a:buNone/>
            </a:pPr>
            <a:r>
              <a:rPr lang="en-US" altLang="ja-JP" dirty="0" smtClean="0">
                <a:solidFill>
                  <a:srgbClr val="0000FF"/>
                </a:solidFill>
              </a:rPr>
              <a:t>   </a:t>
            </a:r>
            <a:r>
              <a:rPr lang="ja-JP" altLang="ja-JP" dirty="0" smtClean="0">
                <a:solidFill>
                  <a:srgbClr val="0000FF"/>
                </a:solidFill>
              </a:rPr>
              <a:t>◇</a:t>
            </a:r>
            <a:r>
              <a:rPr lang="ja-JP" altLang="ja-JP" dirty="0">
                <a:solidFill>
                  <a:srgbClr val="0000FF"/>
                </a:solidFill>
              </a:rPr>
              <a:t>子どもたちも若い人たちも高齢者もいつ</a:t>
            </a:r>
            <a:r>
              <a:rPr lang="ja-JP" altLang="ja-JP" dirty="0" smtClean="0">
                <a:solidFill>
                  <a:srgbClr val="0000FF"/>
                </a:solidFill>
              </a:rPr>
              <a:t>でも</a:t>
            </a:r>
            <a:r>
              <a:rPr lang="ja-JP" altLang="en-US" dirty="0" smtClean="0">
                <a:solidFill>
                  <a:srgbClr val="0000FF"/>
                </a:solidFill>
              </a:rPr>
              <a:t> </a:t>
            </a:r>
            <a:endParaRPr lang="en-US" altLang="ja-JP" dirty="0" smtClean="0">
              <a:solidFill>
                <a:srgbClr val="0000FF"/>
              </a:solidFill>
            </a:endParaRPr>
          </a:p>
          <a:p>
            <a:pPr marL="0" indent="0">
              <a:buNone/>
            </a:pPr>
            <a:r>
              <a:rPr lang="en-US" altLang="ja-JP" dirty="0" smtClean="0">
                <a:solidFill>
                  <a:srgbClr val="0000FF"/>
                </a:solidFill>
              </a:rPr>
              <a:t>       </a:t>
            </a:r>
            <a:r>
              <a:rPr lang="ja-JP" altLang="ja-JP" dirty="0" smtClean="0">
                <a:solidFill>
                  <a:srgbClr val="0000FF"/>
                </a:solidFill>
              </a:rPr>
              <a:t>気軽</a:t>
            </a:r>
            <a:r>
              <a:rPr lang="ja-JP" altLang="ja-JP" dirty="0">
                <a:solidFill>
                  <a:srgbClr val="0000FF"/>
                </a:solidFill>
              </a:rPr>
              <a:t>に集い、交流ができる。</a:t>
            </a:r>
          </a:p>
          <a:p>
            <a:pPr marL="0" indent="0">
              <a:buNone/>
            </a:pPr>
            <a:r>
              <a:rPr lang="ja-JP" altLang="ja-JP" dirty="0"/>
              <a:t>といった機能を持たせることが望まれます。このような機能を持ったコミュニティ拠点を</a:t>
            </a:r>
            <a:r>
              <a:rPr lang="ja-JP" altLang="ja-JP" dirty="0">
                <a:solidFill>
                  <a:srgbClr val="0000FF"/>
                </a:solidFill>
              </a:rPr>
              <a:t>「東町サロン」</a:t>
            </a:r>
            <a:r>
              <a:rPr lang="ja-JP" altLang="ja-JP" dirty="0"/>
              <a:t>と名付けます。</a:t>
            </a:r>
          </a:p>
          <a:p>
            <a:endParaRPr kumimoji="1" lang="ja-JP" altLang="en-US" dirty="0"/>
          </a:p>
        </p:txBody>
      </p:sp>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3</a:t>
            </a:fld>
            <a:endParaRPr kumimoji="1" lang="ja-JP" altLang="en-US"/>
          </a:p>
        </p:txBody>
      </p:sp>
    </p:spTree>
    <p:extLst>
      <p:ext uri="{BB962C8B-B14F-4D97-AF65-F5344CB8AC3E}">
        <p14:creationId xmlns:p14="http://schemas.microsoft.com/office/powerpoint/2010/main" val="35945176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（２）「東町サロン」のイメージ　　</a:t>
            </a:r>
            <a:endParaRPr kumimoji="1" lang="ja-JP" altLang="en-US" dirty="0"/>
          </a:p>
        </p:txBody>
      </p:sp>
      <p:sp>
        <p:nvSpPr>
          <p:cNvPr id="3" name="コンテンツ プレースホルダー 2"/>
          <p:cNvSpPr>
            <a:spLocks noGrp="1"/>
          </p:cNvSpPr>
          <p:nvPr>
            <p:ph idx="1"/>
          </p:nvPr>
        </p:nvSpPr>
        <p:spPr/>
        <p:txBody>
          <a:bodyPr>
            <a:normAutofit lnSpcReduction="10000"/>
          </a:bodyPr>
          <a:lstStyle/>
          <a:p>
            <a:pPr marL="0" indent="0">
              <a:buNone/>
            </a:pPr>
            <a:r>
              <a:rPr lang="ja-JP" altLang="en-US" sz="3600" dirty="0">
                <a:solidFill>
                  <a:srgbClr val="0000FF"/>
                </a:solidFill>
              </a:rPr>
              <a:t>〇「東町サロン」の位置</a:t>
            </a:r>
          </a:p>
          <a:p>
            <a:pPr marL="0" indent="0">
              <a:buNone/>
            </a:pPr>
            <a:r>
              <a:rPr lang="ja-JP" altLang="en-US" dirty="0">
                <a:solidFill>
                  <a:srgbClr val="0000FF"/>
                </a:solidFill>
              </a:rPr>
              <a:t>◆東町の歩行者専用道路計画について</a:t>
            </a:r>
          </a:p>
          <a:p>
            <a:pPr marL="0" indent="0">
              <a:buNone/>
            </a:pPr>
            <a:r>
              <a:rPr lang="ja-JP" altLang="en-US" dirty="0" smtClean="0"/>
              <a:t>　東町</a:t>
            </a:r>
            <a:r>
              <a:rPr lang="ja-JP" altLang="en-US" dirty="0"/>
              <a:t>は、「こぼれ</a:t>
            </a:r>
            <a:r>
              <a:rPr lang="ja-JP" altLang="en-US" dirty="0" err="1"/>
              <a:t>び</a:t>
            </a:r>
            <a:r>
              <a:rPr lang="ja-JP" altLang="en-US" dirty="0"/>
              <a:t>通り」や「もみじ橋通り」など、歩行者専用道路が充実していて、車に出会うことなくまちを巡ることができます。歩行者専用道路が整備されているおかげで、どの団地からも保育所や幼稚園、小中学校、近隣センター、千里中央、千里中央公園などに安全に歩いて行くことができます。</a:t>
            </a:r>
          </a:p>
          <a:p>
            <a:endParaRPr kumimoji="1" lang="ja-JP" altLang="en-US" dirty="0"/>
          </a:p>
        </p:txBody>
      </p:sp>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4</a:t>
            </a:fld>
            <a:endParaRPr kumimoji="1" lang="ja-JP" altLang="en-US"/>
          </a:p>
        </p:txBody>
      </p:sp>
    </p:spTree>
    <p:extLst>
      <p:ext uri="{BB962C8B-B14F-4D97-AF65-F5344CB8AC3E}">
        <p14:creationId xmlns:p14="http://schemas.microsoft.com/office/powerpoint/2010/main" val="33723692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57200" y="620688"/>
            <a:ext cx="8229600" cy="5505475"/>
          </a:xfrm>
        </p:spPr>
        <p:txBody>
          <a:bodyPr>
            <a:normAutofit lnSpcReduction="10000"/>
          </a:bodyPr>
          <a:lstStyle/>
          <a:p>
            <a:pPr marL="0" indent="0">
              <a:buNone/>
            </a:pPr>
            <a:r>
              <a:rPr lang="ja-JP" altLang="en-US" dirty="0">
                <a:solidFill>
                  <a:srgbClr val="0000FF"/>
                </a:solidFill>
              </a:rPr>
              <a:t>◆「東町サロン」の場所として</a:t>
            </a:r>
            <a:r>
              <a:rPr lang="ja-JP" altLang="en-US" dirty="0" smtClean="0">
                <a:solidFill>
                  <a:srgbClr val="0000FF"/>
                </a:solidFill>
              </a:rPr>
              <a:t>ふさわしい</a:t>
            </a:r>
            <a:endParaRPr lang="en-US" altLang="ja-JP" dirty="0" smtClean="0">
              <a:solidFill>
                <a:srgbClr val="0000FF"/>
              </a:solidFill>
            </a:endParaRPr>
          </a:p>
          <a:p>
            <a:pPr marL="0" indent="0">
              <a:buNone/>
            </a:pPr>
            <a:r>
              <a:rPr lang="ja-JP" altLang="en-US" dirty="0" smtClean="0">
                <a:solidFill>
                  <a:srgbClr val="0000FF"/>
                </a:solidFill>
              </a:rPr>
              <a:t>　　　　　　　　　　　　　　　　　　東町近隣</a:t>
            </a:r>
            <a:r>
              <a:rPr lang="ja-JP" altLang="en-US" dirty="0">
                <a:solidFill>
                  <a:srgbClr val="0000FF"/>
                </a:solidFill>
              </a:rPr>
              <a:t>センター</a:t>
            </a:r>
          </a:p>
          <a:p>
            <a:pPr marL="0" indent="0">
              <a:buNone/>
            </a:pPr>
            <a:r>
              <a:rPr lang="ja-JP" altLang="en-US" dirty="0" smtClean="0"/>
              <a:t>「</a:t>
            </a:r>
            <a:r>
              <a:rPr lang="ja-JP" altLang="en-US" dirty="0"/>
              <a:t>東町サロン」の位置は、このような東町の特徴を活かして、歩行者専用道路沿いに設けることが望ましいと考えます。また、多くの住民が集まる場所として歩行者専用道路沿いに近隣センターがありますので、</a:t>
            </a:r>
            <a:r>
              <a:rPr lang="ja-JP" altLang="en-US" dirty="0">
                <a:solidFill>
                  <a:srgbClr val="0000FF"/>
                </a:solidFill>
              </a:rPr>
              <a:t>「東町サロン」は近隣センターにあることが望ましい形です</a:t>
            </a:r>
            <a:r>
              <a:rPr lang="ja-JP" altLang="en-US" dirty="0"/>
              <a:t>。東町の空間構造と近隣センターの関係を図式化すると次のようになり、近隣センターがまちの情報や人が集まる拠点としてふさわしいことが分ります。</a:t>
            </a:r>
          </a:p>
          <a:p>
            <a:endParaRPr lang="ja-JP" altLang="en-US" dirty="0"/>
          </a:p>
          <a:p>
            <a:endParaRPr kumimoji="1" lang="ja-JP" altLang="en-US" dirty="0"/>
          </a:p>
        </p:txBody>
      </p:sp>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5</a:t>
            </a:fld>
            <a:endParaRPr kumimoji="1" lang="ja-JP" altLang="en-US"/>
          </a:p>
        </p:txBody>
      </p:sp>
    </p:spTree>
    <p:extLst>
      <p:ext uri="{BB962C8B-B14F-4D97-AF65-F5344CB8AC3E}">
        <p14:creationId xmlns:p14="http://schemas.microsoft.com/office/powerpoint/2010/main" val="22822567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6</a:t>
            </a:fld>
            <a:endParaRPr kumimoji="1" lang="ja-JP" altLang="en-US"/>
          </a:p>
        </p:txBody>
      </p:sp>
      <p:grpSp>
        <p:nvGrpSpPr>
          <p:cNvPr id="1166" name="Group 142"/>
          <p:cNvGrpSpPr>
            <a:grpSpLocks noChangeAspect="1"/>
          </p:cNvGrpSpPr>
          <p:nvPr/>
        </p:nvGrpSpPr>
        <p:grpSpPr bwMode="auto">
          <a:xfrm>
            <a:off x="1449389" y="460375"/>
            <a:ext cx="6248400" cy="4516438"/>
            <a:chOff x="913" y="290"/>
            <a:chExt cx="3936" cy="2845"/>
          </a:xfrm>
        </p:grpSpPr>
        <p:sp>
          <p:nvSpPr>
            <p:cNvPr id="1165" name="AutoShape 141"/>
            <p:cNvSpPr>
              <a:spLocks noChangeAspect="1" noChangeArrowheads="1" noTextEdit="1"/>
            </p:cNvSpPr>
            <p:nvPr/>
          </p:nvSpPr>
          <p:spPr bwMode="auto">
            <a:xfrm>
              <a:off x="913" y="290"/>
              <a:ext cx="3936" cy="284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67" name="Rectangle 143"/>
            <p:cNvSpPr>
              <a:spLocks noChangeArrowheads="1"/>
            </p:cNvSpPr>
            <p:nvPr/>
          </p:nvSpPr>
          <p:spPr bwMode="auto">
            <a:xfrm>
              <a:off x="913" y="317"/>
              <a:ext cx="33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明朝" pitchFamily="17" charset="-128"/>
                  <a:ea typeface="ＭＳ 明朝" pitchFamily="17"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68" name="Rectangle 144"/>
            <p:cNvSpPr>
              <a:spLocks noChangeArrowheads="1"/>
            </p:cNvSpPr>
            <p:nvPr/>
          </p:nvSpPr>
          <p:spPr bwMode="auto">
            <a:xfrm>
              <a:off x="1489" y="317"/>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明朝" pitchFamily="17" charset="-128"/>
                  <a:ea typeface="ＭＳ 明朝" pitchFamily="17"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69" name="Rectangle 145"/>
            <p:cNvSpPr>
              <a:spLocks noChangeArrowheads="1"/>
            </p:cNvSpPr>
            <p:nvPr/>
          </p:nvSpPr>
          <p:spPr bwMode="auto">
            <a:xfrm>
              <a:off x="913" y="451"/>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明朝" pitchFamily="17" charset="-128"/>
                  <a:ea typeface="ＭＳ 明朝" pitchFamily="17"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0" name="Rectangle 146"/>
            <p:cNvSpPr>
              <a:spLocks noChangeArrowheads="1"/>
            </p:cNvSpPr>
            <p:nvPr/>
          </p:nvSpPr>
          <p:spPr bwMode="auto">
            <a:xfrm>
              <a:off x="913" y="595"/>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明朝" pitchFamily="17" charset="-128"/>
                  <a:ea typeface="ＭＳ 明朝" pitchFamily="17"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1" name="Rectangle 147"/>
            <p:cNvSpPr>
              <a:spLocks noChangeArrowheads="1"/>
            </p:cNvSpPr>
            <p:nvPr/>
          </p:nvSpPr>
          <p:spPr bwMode="auto">
            <a:xfrm>
              <a:off x="1027" y="374"/>
              <a:ext cx="432"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＜東町の空間構造</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2" name="Rectangle 148"/>
            <p:cNvSpPr>
              <a:spLocks noChangeArrowheads="1"/>
            </p:cNvSpPr>
            <p:nvPr/>
          </p:nvSpPr>
          <p:spPr bwMode="auto">
            <a:xfrm>
              <a:off x="1795" y="374"/>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3" name="Rectangle 149"/>
            <p:cNvSpPr>
              <a:spLocks noChangeArrowheads="1"/>
            </p:cNvSpPr>
            <p:nvPr/>
          </p:nvSpPr>
          <p:spPr bwMode="auto">
            <a:xfrm>
              <a:off x="1891" y="382"/>
              <a:ext cx="90"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1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4" name="Rectangle 150"/>
            <p:cNvSpPr>
              <a:spLocks noChangeArrowheads="1"/>
            </p:cNvSpPr>
            <p:nvPr/>
          </p:nvSpPr>
          <p:spPr bwMode="auto">
            <a:xfrm>
              <a:off x="1027" y="504"/>
              <a:ext cx="66" cy="125"/>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100" b="0" i="0" u="none" strike="noStrike" cap="none" normalizeH="0" baseline="0" smtClean="0">
                  <a:ln>
                    <a:noFill/>
                  </a:ln>
                  <a:solidFill>
                    <a:srgbClr val="000000"/>
                  </a:solidFill>
                  <a:effectLst/>
                  <a:latin typeface="Century" pitchFamily="18" charset="0"/>
                  <a:ea typeface="ＭＳ Ｐゴシック" pitchFamily="50"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5" name="Freeform 151"/>
            <p:cNvSpPr>
              <a:spLocks/>
            </p:cNvSpPr>
            <p:nvPr/>
          </p:nvSpPr>
          <p:spPr bwMode="auto">
            <a:xfrm>
              <a:off x="1080" y="797"/>
              <a:ext cx="284" cy="2337"/>
            </a:xfrm>
            <a:custGeom>
              <a:avLst/>
              <a:gdLst/>
              <a:ahLst/>
              <a:cxnLst>
                <a:cxn ang="0">
                  <a:pos x="0" y="0"/>
                </a:cxn>
                <a:cxn ang="0">
                  <a:pos x="2836" y="521"/>
                </a:cxn>
                <a:cxn ang="0">
                  <a:pos x="2836" y="22852"/>
                </a:cxn>
                <a:cxn ang="0">
                  <a:pos x="0" y="23372"/>
                </a:cxn>
              </a:cxnLst>
              <a:rect l="0" t="0" r="r" b="b"/>
              <a:pathLst>
                <a:path w="2836" h="23372">
                  <a:moveTo>
                    <a:pt x="0" y="0"/>
                  </a:moveTo>
                  <a:cubicBezTo>
                    <a:pt x="1567" y="0"/>
                    <a:pt x="2836" y="233"/>
                    <a:pt x="2836" y="521"/>
                  </a:cubicBezTo>
                  <a:lnTo>
                    <a:pt x="2836" y="22852"/>
                  </a:lnTo>
                  <a:cubicBezTo>
                    <a:pt x="2836" y="23140"/>
                    <a:pt x="1567" y="23372"/>
                    <a:pt x="0" y="23372"/>
                  </a:cubicBezTo>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76" name="Freeform 152"/>
            <p:cNvSpPr>
              <a:spLocks/>
            </p:cNvSpPr>
            <p:nvPr/>
          </p:nvSpPr>
          <p:spPr bwMode="auto">
            <a:xfrm>
              <a:off x="4430" y="786"/>
              <a:ext cx="255" cy="2337"/>
            </a:xfrm>
            <a:custGeom>
              <a:avLst/>
              <a:gdLst/>
              <a:ahLst/>
              <a:cxnLst>
                <a:cxn ang="0">
                  <a:pos x="1278" y="0"/>
                </a:cxn>
                <a:cxn ang="0">
                  <a:pos x="0" y="228"/>
                </a:cxn>
                <a:cxn ang="0">
                  <a:pos x="0" y="11459"/>
                </a:cxn>
                <a:cxn ang="0">
                  <a:pos x="1278" y="11686"/>
                </a:cxn>
              </a:cxnLst>
              <a:rect l="0" t="0" r="r" b="b"/>
              <a:pathLst>
                <a:path w="1278" h="11686">
                  <a:moveTo>
                    <a:pt x="1278" y="0"/>
                  </a:moveTo>
                  <a:cubicBezTo>
                    <a:pt x="573" y="0"/>
                    <a:pt x="0" y="102"/>
                    <a:pt x="0" y="228"/>
                  </a:cubicBezTo>
                  <a:lnTo>
                    <a:pt x="0" y="11459"/>
                  </a:lnTo>
                  <a:cubicBezTo>
                    <a:pt x="0" y="11585"/>
                    <a:pt x="573" y="11686"/>
                    <a:pt x="1278" y="11686"/>
                  </a:cubicBezTo>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77" name="Freeform 153"/>
            <p:cNvSpPr>
              <a:spLocks/>
            </p:cNvSpPr>
            <p:nvPr/>
          </p:nvSpPr>
          <p:spPr bwMode="auto">
            <a:xfrm>
              <a:off x="1034" y="534"/>
              <a:ext cx="3307" cy="174"/>
            </a:xfrm>
            <a:custGeom>
              <a:avLst/>
              <a:gdLst/>
              <a:ahLst/>
              <a:cxnLst>
                <a:cxn ang="0">
                  <a:pos x="0" y="0"/>
                </a:cxn>
                <a:cxn ang="0">
                  <a:pos x="263" y="870"/>
                </a:cxn>
                <a:cxn ang="0">
                  <a:pos x="16272" y="870"/>
                </a:cxn>
                <a:cxn ang="0">
                  <a:pos x="16534" y="0"/>
                </a:cxn>
              </a:cxnLst>
              <a:rect l="0" t="0" r="r" b="b"/>
              <a:pathLst>
                <a:path w="16534" h="870">
                  <a:moveTo>
                    <a:pt x="0" y="0"/>
                  </a:moveTo>
                  <a:cubicBezTo>
                    <a:pt x="0" y="481"/>
                    <a:pt x="118" y="870"/>
                    <a:pt x="263" y="870"/>
                  </a:cubicBezTo>
                  <a:lnTo>
                    <a:pt x="16272" y="870"/>
                  </a:lnTo>
                  <a:cubicBezTo>
                    <a:pt x="16417" y="870"/>
                    <a:pt x="16534" y="481"/>
                    <a:pt x="16534" y="0"/>
                  </a:cubicBezTo>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78" name="Rectangle 154"/>
            <p:cNvSpPr>
              <a:spLocks noChangeArrowheads="1"/>
            </p:cNvSpPr>
            <p:nvPr/>
          </p:nvSpPr>
          <p:spPr bwMode="auto">
            <a:xfrm>
              <a:off x="2484" y="576"/>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北</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79" name="Rectangle 155"/>
            <p:cNvSpPr>
              <a:spLocks noChangeArrowheads="1"/>
            </p:cNvSpPr>
            <p:nvPr/>
          </p:nvSpPr>
          <p:spPr bwMode="auto">
            <a:xfrm>
              <a:off x="2580" y="576"/>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80" name="Rectangle 156"/>
            <p:cNvSpPr>
              <a:spLocks noChangeArrowheads="1"/>
            </p:cNvSpPr>
            <p:nvPr/>
          </p:nvSpPr>
          <p:spPr bwMode="auto">
            <a:xfrm>
              <a:off x="2676" y="576"/>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町</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181" name="Rectangle 157"/>
            <p:cNvSpPr>
              <a:spLocks noChangeArrowheads="1"/>
            </p:cNvSpPr>
            <p:nvPr/>
          </p:nvSpPr>
          <p:spPr bwMode="auto">
            <a:xfrm>
              <a:off x="2772" y="576"/>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grpSp>
          <p:nvGrpSpPr>
            <p:cNvPr id="1184" name="Group 160"/>
            <p:cNvGrpSpPr>
              <a:grpSpLocks/>
            </p:cNvGrpSpPr>
            <p:nvPr/>
          </p:nvGrpSpPr>
          <p:grpSpPr bwMode="auto">
            <a:xfrm>
              <a:off x="1446" y="1693"/>
              <a:ext cx="2083" cy="907"/>
              <a:chOff x="1446" y="1693"/>
              <a:chExt cx="2083" cy="907"/>
            </a:xfrm>
          </p:grpSpPr>
          <p:sp>
            <p:nvSpPr>
              <p:cNvPr id="1182" name="Freeform 158"/>
              <p:cNvSpPr>
                <a:spLocks/>
              </p:cNvSpPr>
              <p:nvPr/>
            </p:nvSpPr>
            <p:spPr bwMode="auto">
              <a:xfrm>
                <a:off x="1446" y="1693"/>
                <a:ext cx="2083" cy="907"/>
              </a:xfrm>
              <a:custGeom>
                <a:avLst/>
                <a:gdLst/>
                <a:ahLst/>
                <a:cxnLst>
                  <a:cxn ang="0">
                    <a:pos x="912" y="0"/>
                  </a:cxn>
                  <a:cxn ang="0">
                    <a:pos x="0" y="912"/>
                  </a:cxn>
                  <a:cxn ang="0">
                    <a:pos x="0" y="8157"/>
                  </a:cxn>
                  <a:cxn ang="0">
                    <a:pos x="912" y="9068"/>
                  </a:cxn>
                  <a:cxn ang="0">
                    <a:pos x="19917" y="9068"/>
                  </a:cxn>
                  <a:cxn ang="0">
                    <a:pos x="20828" y="8157"/>
                  </a:cxn>
                  <a:cxn ang="0">
                    <a:pos x="20828" y="912"/>
                  </a:cxn>
                  <a:cxn ang="0">
                    <a:pos x="19917" y="0"/>
                  </a:cxn>
                  <a:cxn ang="0">
                    <a:pos x="912" y="0"/>
                  </a:cxn>
                </a:cxnLst>
                <a:rect l="0" t="0" r="r" b="b"/>
                <a:pathLst>
                  <a:path w="20828" h="9068">
                    <a:moveTo>
                      <a:pt x="912" y="0"/>
                    </a:moveTo>
                    <a:cubicBezTo>
                      <a:pt x="409" y="0"/>
                      <a:pt x="0" y="409"/>
                      <a:pt x="0" y="912"/>
                    </a:cubicBezTo>
                    <a:lnTo>
                      <a:pt x="0" y="8157"/>
                    </a:lnTo>
                    <a:cubicBezTo>
                      <a:pt x="0" y="8660"/>
                      <a:pt x="409" y="9068"/>
                      <a:pt x="912" y="9068"/>
                    </a:cubicBezTo>
                    <a:lnTo>
                      <a:pt x="19917" y="9068"/>
                    </a:lnTo>
                    <a:cubicBezTo>
                      <a:pt x="20420" y="9068"/>
                      <a:pt x="20828" y="8660"/>
                      <a:pt x="20828" y="8157"/>
                    </a:cubicBezTo>
                    <a:lnTo>
                      <a:pt x="20828" y="912"/>
                    </a:lnTo>
                    <a:cubicBezTo>
                      <a:pt x="20828" y="409"/>
                      <a:pt x="20420" y="0"/>
                      <a:pt x="19917" y="0"/>
                    </a:cubicBezTo>
                    <a:lnTo>
                      <a:pt x="912" y="0"/>
                    </a:lnTo>
                    <a:close/>
                  </a:path>
                </a:pathLst>
              </a:custGeom>
              <a:solidFill>
                <a:srgbClr val="66FFCC"/>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83" name="Freeform 159"/>
              <p:cNvSpPr>
                <a:spLocks/>
              </p:cNvSpPr>
              <p:nvPr/>
            </p:nvSpPr>
            <p:spPr bwMode="auto">
              <a:xfrm>
                <a:off x="1446" y="1693"/>
                <a:ext cx="2083" cy="907"/>
              </a:xfrm>
              <a:custGeom>
                <a:avLst/>
                <a:gdLst/>
                <a:ahLst/>
                <a:cxnLst>
                  <a:cxn ang="0">
                    <a:pos x="912" y="0"/>
                  </a:cxn>
                  <a:cxn ang="0">
                    <a:pos x="0" y="912"/>
                  </a:cxn>
                  <a:cxn ang="0">
                    <a:pos x="0" y="8157"/>
                  </a:cxn>
                  <a:cxn ang="0">
                    <a:pos x="912" y="9068"/>
                  </a:cxn>
                  <a:cxn ang="0">
                    <a:pos x="19917" y="9068"/>
                  </a:cxn>
                  <a:cxn ang="0">
                    <a:pos x="20828" y="8157"/>
                  </a:cxn>
                  <a:cxn ang="0">
                    <a:pos x="20828" y="912"/>
                  </a:cxn>
                  <a:cxn ang="0">
                    <a:pos x="19917" y="0"/>
                  </a:cxn>
                  <a:cxn ang="0">
                    <a:pos x="912" y="0"/>
                  </a:cxn>
                </a:cxnLst>
                <a:rect l="0" t="0" r="r" b="b"/>
                <a:pathLst>
                  <a:path w="20828" h="9068">
                    <a:moveTo>
                      <a:pt x="912" y="0"/>
                    </a:moveTo>
                    <a:cubicBezTo>
                      <a:pt x="409" y="0"/>
                      <a:pt x="0" y="409"/>
                      <a:pt x="0" y="912"/>
                    </a:cubicBezTo>
                    <a:lnTo>
                      <a:pt x="0" y="8157"/>
                    </a:lnTo>
                    <a:cubicBezTo>
                      <a:pt x="0" y="8660"/>
                      <a:pt x="409" y="9068"/>
                      <a:pt x="912" y="9068"/>
                    </a:cubicBezTo>
                    <a:lnTo>
                      <a:pt x="19917" y="9068"/>
                    </a:lnTo>
                    <a:cubicBezTo>
                      <a:pt x="20420" y="9068"/>
                      <a:pt x="20828" y="8660"/>
                      <a:pt x="20828" y="8157"/>
                    </a:cubicBezTo>
                    <a:lnTo>
                      <a:pt x="20828" y="912"/>
                    </a:lnTo>
                    <a:cubicBezTo>
                      <a:pt x="20828" y="409"/>
                      <a:pt x="20420" y="0"/>
                      <a:pt x="19917" y="0"/>
                    </a:cubicBezTo>
                    <a:lnTo>
                      <a:pt x="912"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187" name="Group 163"/>
            <p:cNvGrpSpPr>
              <a:grpSpLocks/>
            </p:cNvGrpSpPr>
            <p:nvPr/>
          </p:nvGrpSpPr>
          <p:grpSpPr bwMode="auto">
            <a:xfrm>
              <a:off x="1105" y="2558"/>
              <a:ext cx="3652" cy="219"/>
              <a:chOff x="1105" y="2558"/>
              <a:chExt cx="3652" cy="219"/>
            </a:xfrm>
          </p:grpSpPr>
          <p:sp>
            <p:nvSpPr>
              <p:cNvPr id="1185" name="Freeform 161"/>
              <p:cNvSpPr>
                <a:spLocks/>
              </p:cNvSpPr>
              <p:nvPr/>
            </p:nvSpPr>
            <p:spPr bwMode="auto">
              <a:xfrm>
                <a:off x="1105" y="2558"/>
                <a:ext cx="3652" cy="219"/>
              </a:xfrm>
              <a:custGeom>
                <a:avLst/>
                <a:gdLst/>
                <a:ahLst/>
                <a:cxnLst>
                  <a:cxn ang="0">
                    <a:pos x="0" y="110"/>
                  </a:cxn>
                  <a:cxn ang="0">
                    <a:pos x="226" y="219"/>
                  </a:cxn>
                  <a:cxn ang="0">
                    <a:pos x="226" y="161"/>
                  </a:cxn>
                  <a:cxn ang="0">
                    <a:pos x="3426" y="161"/>
                  </a:cxn>
                  <a:cxn ang="0">
                    <a:pos x="3426" y="219"/>
                  </a:cxn>
                  <a:cxn ang="0">
                    <a:pos x="3652" y="110"/>
                  </a:cxn>
                  <a:cxn ang="0">
                    <a:pos x="3426" y="0"/>
                  </a:cxn>
                  <a:cxn ang="0">
                    <a:pos x="3426" y="59"/>
                  </a:cxn>
                  <a:cxn ang="0">
                    <a:pos x="226" y="59"/>
                  </a:cxn>
                  <a:cxn ang="0">
                    <a:pos x="226" y="0"/>
                  </a:cxn>
                  <a:cxn ang="0">
                    <a:pos x="0" y="110"/>
                  </a:cxn>
                </a:cxnLst>
                <a:rect l="0" t="0" r="r" b="b"/>
                <a:pathLst>
                  <a:path w="3652" h="219">
                    <a:moveTo>
                      <a:pt x="0" y="110"/>
                    </a:moveTo>
                    <a:lnTo>
                      <a:pt x="226" y="219"/>
                    </a:lnTo>
                    <a:lnTo>
                      <a:pt x="226" y="161"/>
                    </a:lnTo>
                    <a:lnTo>
                      <a:pt x="3426" y="161"/>
                    </a:lnTo>
                    <a:lnTo>
                      <a:pt x="3426" y="219"/>
                    </a:lnTo>
                    <a:lnTo>
                      <a:pt x="3652" y="110"/>
                    </a:lnTo>
                    <a:lnTo>
                      <a:pt x="3426" y="0"/>
                    </a:lnTo>
                    <a:lnTo>
                      <a:pt x="3426" y="59"/>
                    </a:lnTo>
                    <a:lnTo>
                      <a:pt x="226" y="59"/>
                    </a:lnTo>
                    <a:lnTo>
                      <a:pt x="226" y="0"/>
                    </a:lnTo>
                    <a:lnTo>
                      <a:pt x="0" y="110"/>
                    </a:lnTo>
                    <a:close/>
                  </a:path>
                </a:pathLst>
              </a:cu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86" name="Freeform 162"/>
              <p:cNvSpPr>
                <a:spLocks/>
              </p:cNvSpPr>
              <p:nvPr/>
            </p:nvSpPr>
            <p:spPr bwMode="auto">
              <a:xfrm>
                <a:off x="1105" y="2558"/>
                <a:ext cx="3652" cy="219"/>
              </a:xfrm>
              <a:custGeom>
                <a:avLst/>
                <a:gdLst/>
                <a:ahLst/>
                <a:cxnLst>
                  <a:cxn ang="0">
                    <a:pos x="0" y="110"/>
                  </a:cxn>
                  <a:cxn ang="0">
                    <a:pos x="226" y="219"/>
                  </a:cxn>
                  <a:cxn ang="0">
                    <a:pos x="226" y="161"/>
                  </a:cxn>
                  <a:cxn ang="0">
                    <a:pos x="3426" y="161"/>
                  </a:cxn>
                  <a:cxn ang="0">
                    <a:pos x="3426" y="219"/>
                  </a:cxn>
                  <a:cxn ang="0">
                    <a:pos x="3652" y="110"/>
                  </a:cxn>
                  <a:cxn ang="0">
                    <a:pos x="3426" y="0"/>
                  </a:cxn>
                  <a:cxn ang="0">
                    <a:pos x="3426" y="59"/>
                  </a:cxn>
                  <a:cxn ang="0">
                    <a:pos x="226" y="59"/>
                  </a:cxn>
                  <a:cxn ang="0">
                    <a:pos x="226" y="0"/>
                  </a:cxn>
                  <a:cxn ang="0">
                    <a:pos x="0" y="110"/>
                  </a:cxn>
                </a:cxnLst>
                <a:rect l="0" t="0" r="r" b="b"/>
                <a:pathLst>
                  <a:path w="3652" h="219">
                    <a:moveTo>
                      <a:pt x="0" y="110"/>
                    </a:moveTo>
                    <a:lnTo>
                      <a:pt x="226" y="219"/>
                    </a:lnTo>
                    <a:lnTo>
                      <a:pt x="226" y="161"/>
                    </a:lnTo>
                    <a:lnTo>
                      <a:pt x="3426" y="161"/>
                    </a:lnTo>
                    <a:lnTo>
                      <a:pt x="3426" y="219"/>
                    </a:lnTo>
                    <a:lnTo>
                      <a:pt x="3652" y="110"/>
                    </a:lnTo>
                    <a:lnTo>
                      <a:pt x="3426" y="0"/>
                    </a:lnTo>
                    <a:lnTo>
                      <a:pt x="3426" y="59"/>
                    </a:lnTo>
                    <a:lnTo>
                      <a:pt x="226" y="59"/>
                    </a:lnTo>
                    <a:lnTo>
                      <a:pt x="226" y="0"/>
                    </a:lnTo>
                    <a:lnTo>
                      <a:pt x="0" y="110"/>
                    </a:lnTo>
                    <a:close/>
                  </a:path>
                </a:pathLst>
              </a:custGeom>
              <a:noFill/>
              <a:ln w="9525" cap="rnd">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190" name="Group 166"/>
            <p:cNvGrpSpPr>
              <a:grpSpLocks/>
            </p:cNvGrpSpPr>
            <p:nvPr/>
          </p:nvGrpSpPr>
          <p:grpSpPr bwMode="auto">
            <a:xfrm>
              <a:off x="3403" y="425"/>
              <a:ext cx="236" cy="2202"/>
              <a:chOff x="3403" y="425"/>
              <a:chExt cx="236" cy="2202"/>
            </a:xfrm>
          </p:grpSpPr>
          <p:sp>
            <p:nvSpPr>
              <p:cNvPr id="1188" name="Freeform 164"/>
              <p:cNvSpPr>
                <a:spLocks/>
              </p:cNvSpPr>
              <p:nvPr/>
            </p:nvSpPr>
            <p:spPr bwMode="auto">
              <a:xfrm>
                <a:off x="3403" y="425"/>
                <a:ext cx="236" cy="2202"/>
              </a:xfrm>
              <a:custGeom>
                <a:avLst/>
                <a:gdLst/>
                <a:ahLst/>
                <a:cxnLst>
                  <a:cxn ang="0">
                    <a:pos x="236" y="216"/>
                  </a:cxn>
                  <a:cxn ang="0">
                    <a:pos x="172" y="216"/>
                  </a:cxn>
                  <a:cxn ang="0">
                    <a:pos x="172" y="2202"/>
                  </a:cxn>
                  <a:cxn ang="0">
                    <a:pos x="65" y="2202"/>
                  </a:cxn>
                  <a:cxn ang="0">
                    <a:pos x="65" y="216"/>
                  </a:cxn>
                  <a:cxn ang="0">
                    <a:pos x="0" y="216"/>
                  </a:cxn>
                  <a:cxn ang="0">
                    <a:pos x="118" y="0"/>
                  </a:cxn>
                  <a:cxn ang="0">
                    <a:pos x="236" y="216"/>
                  </a:cxn>
                </a:cxnLst>
                <a:rect l="0" t="0" r="r" b="b"/>
                <a:pathLst>
                  <a:path w="236" h="2202">
                    <a:moveTo>
                      <a:pt x="236" y="216"/>
                    </a:moveTo>
                    <a:lnTo>
                      <a:pt x="172" y="216"/>
                    </a:lnTo>
                    <a:lnTo>
                      <a:pt x="172" y="2202"/>
                    </a:lnTo>
                    <a:lnTo>
                      <a:pt x="65" y="2202"/>
                    </a:lnTo>
                    <a:lnTo>
                      <a:pt x="65" y="216"/>
                    </a:lnTo>
                    <a:lnTo>
                      <a:pt x="0" y="216"/>
                    </a:lnTo>
                    <a:lnTo>
                      <a:pt x="118" y="0"/>
                    </a:lnTo>
                    <a:lnTo>
                      <a:pt x="236" y="216"/>
                    </a:lnTo>
                    <a:close/>
                  </a:path>
                </a:pathLst>
              </a:cu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89" name="Freeform 165"/>
              <p:cNvSpPr>
                <a:spLocks/>
              </p:cNvSpPr>
              <p:nvPr/>
            </p:nvSpPr>
            <p:spPr bwMode="auto">
              <a:xfrm>
                <a:off x="3403" y="425"/>
                <a:ext cx="236" cy="2202"/>
              </a:xfrm>
              <a:custGeom>
                <a:avLst/>
                <a:gdLst/>
                <a:ahLst/>
                <a:cxnLst>
                  <a:cxn ang="0">
                    <a:pos x="236" y="216"/>
                  </a:cxn>
                  <a:cxn ang="0">
                    <a:pos x="172" y="216"/>
                  </a:cxn>
                  <a:cxn ang="0">
                    <a:pos x="172" y="2202"/>
                  </a:cxn>
                  <a:cxn ang="0">
                    <a:pos x="65" y="2202"/>
                  </a:cxn>
                  <a:cxn ang="0">
                    <a:pos x="65" y="216"/>
                  </a:cxn>
                  <a:cxn ang="0">
                    <a:pos x="0" y="216"/>
                  </a:cxn>
                  <a:cxn ang="0">
                    <a:pos x="118" y="0"/>
                  </a:cxn>
                  <a:cxn ang="0">
                    <a:pos x="236" y="216"/>
                  </a:cxn>
                </a:cxnLst>
                <a:rect l="0" t="0" r="r" b="b"/>
                <a:pathLst>
                  <a:path w="236" h="2202">
                    <a:moveTo>
                      <a:pt x="236" y="216"/>
                    </a:moveTo>
                    <a:lnTo>
                      <a:pt x="172" y="216"/>
                    </a:lnTo>
                    <a:lnTo>
                      <a:pt x="172" y="2202"/>
                    </a:lnTo>
                    <a:lnTo>
                      <a:pt x="65" y="2202"/>
                    </a:lnTo>
                    <a:lnTo>
                      <a:pt x="65" y="216"/>
                    </a:lnTo>
                    <a:lnTo>
                      <a:pt x="0" y="216"/>
                    </a:lnTo>
                    <a:lnTo>
                      <a:pt x="118" y="0"/>
                    </a:lnTo>
                    <a:lnTo>
                      <a:pt x="236" y="216"/>
                    </a:lnTo>
                    <a:close/>
                  </a:path>
                </a:pathLst>
              </a:custGeom>
              <a:noFill/>
              <a:ln w="9525" cap="rnd">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193" name="Group 169"/>
            <p:cNvGrpSpPr>
              <a:grpSpLocks/>
            </p:cNvGrpSpPr>
            <p:nvPr/>
          </p:nvGrpSpPr>
          <p:grpSpPr bwMode="auto">
            <a:xfrm>
              <a:off x="2352" y="2715"/>
              <a:ext cx="2014" cy="419"/>
              <a:chOff x="2352" y="2715"/>
              <a:chExt cx="2014" cy="419"/>
            </a:xfrm>
          </p:grpSpPr>
          <p:sp>
            <p:nvSpPr>
              <p:cNvPr id="1191" name="Freeform 167"/>
              <p:cNvSpPr>
                <a:spLocks/>
              </p:cNvSpPr>
              <p:nvPr/>
            </p:nvSpPr>
            <p:spPr bwMode="auto">
              <a:xfrm>
                <a:off x="2352" y="2715"/>
                <a:ext cx="2014" cy="419"/>
              </a:xfrm>
              <a:custGeom>
                <a:avLst/>
                <a:gdLst/>
                <a:ahLst/>
                <a:cxnLst>
                  <a:cxn ang="0">
                    <a:pos x="349" y="0"/>
                  </a:cxn>
                  <a:cxn ang="0">
                    <a:pos x="0" y="349"/>
                  </a:cxn>
                  <a:cxn ang="0">
                    <a:pos x="0" y="1745"/>
                  </a:cxn>
                  <a:cxn ang="0">
                    <a:pos x="349" y="2094"/>
                  </a:cxn>
                  <a:cxn ang="0">
                    <a:pos x="9721" y="2094"/>
                  </a:cxn>
                  <a:cxn ang="0">
                    <a:pos x="10070" y="1745"/>
                  </a:cxn>
                  <a:cxn ang="0">
                    <a:pos x="10070" y="349"/>
                  </a:cxn>
                  <a:cxn ang="0">
                    <a:pos x="9721" y="0"/>
                  </a:cxn>
                  <a:cxn ang="0">
                    <a:pos x="349" y="0"/>
                  </a:cxn>
                </a:cxnLst>
                <a:rect l="0" t="0" r="r" b="b"/>
                <a:pathLst>
                  <a:path w="10070" h="2094">
                    <a:moveTo>
                      <a:pt x="349" y="0"/>
                    </a:moveTo>
                    <a:cubicBezTo>
                      <a:pt x="157" y="0"/>
                      <a:pt x="0" y="157"/>
                      <a:pt x="0" y="349"/>
                    </a:cubicBezTo>
                    <a:lnTo>
                      <a:pt x="0" y="1745"/>
                    </a:lnTo>
                    <a:cubicBezTo>
                      <a:pt x="0" y="1938"/>
                      <a:pt x="157" y="2094"/>
                      <a:pt x="349" y="2094"/>
                    </a:cubicBezTo>
                    <a:lnTo>
                      <a:pt x="9721" y="2094"/>
                    </a:lnTo>
                    <a:cubicBezTo>
                      <a:pt x="9914" y="2094"/>
                      <a:pt x="10070" y="1938"/>
                      <a:pt x="10070" y="1745"/>
                    </a:cubicBezTo>
                    <a:lnTo>
                      <a:pt x="10070" y="349"/>
                    </a:lnTo>
                    <a:cubicBezTo>
                      <a:pt x="10070" y="157"/>
                      <a:pt x="9914" y="0"/>
                      <a:pt x="9721" y="0"/>
                    </a:cubicBezTo>
                    <a:lnTo>
                      <a:pt x="349"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92" name="Freeform 168"/>
              <p:cNvSpPr>
                <a:spLocks/>
              </p:cNvSpPr>
              <p:nvPr/>
            </p:nvSpPr>
            <p:spPr bwMode="auto">
              <a:xfrm>
                <a:off x="2352" y="2715"/>
                <a:ext cx="2014" cy="419"/>
              </a:xfrm>
              <a:custGeom>
                <a:avLst/>
                <a:gdLst/>
                <a:ahLst/>
                <a:cxnLst>
                  <a:cxn ang="0">
                    <a:pos x="349" y="0"/>
                  </a:cxn>
                  <a:cxn ang="0">
                    <a:pos x="0" y="349"/>
                  </a:cxn>
                  <a:cxn ang="0">
                    <a:pos x="0" y="1745"/>
                  </a:cxn>
                  <a:cxn ang="0">
                    <a:pos x="349" y="2094"/>
                  </a:cxn>
                  <a:cxn ang="0">
                    <a:pos x="9721" y="2094"/>
                  </a:cxn>
                  <a:cxn ang="0">
                    <a:pos x="10070" y="1745"/>
                  </a:cxn>
                  <a:cxn ang="0">
                    <a:pos x="10070" y="349"/>
                  </a:cxn>
                  <a:cxn ang="0">
                    <a:pos x="9721" y="0"/>
                  </a:cxn>
                  <a:cxn ang="0">
                    <a:pos x="349" y="0"/>
                  </a:cxn>
                </a:cxnLst>
                <a:rect l="0" t="0" r="r" b="b"/>
                <a:pathLst>
                  <a:path w="10070" h="2094">
                    <a:moveTo>
                      <a:pt x="349" y="0"/>
                    </a:moveTo>
                    <a:cubicBezTo>
                      <a:pt x="157" y="0"/>
                      <a:pt x="0" y="157"/>
                      <a:pt x="0" y="349"/>
                    </a:cubicBezTo>
                    <a:lnTo>
                      <a:pt x="0" y="1745"/>
                    </a:lnTo>
                    <a:cubicBezTo>
                      <a:pt x="0" y="1938"/>
                      <a:pt x="157" y="2094"/>
                      <a:pt x="349" y="2094"/>
                    </a:cubicBezTo>
                    <a:lnTo>
                      <a:pt x="9721" y="2094"/>
                    </a:lnTo>
                    <a:cubicBezTo>
                      <a:pt x="9914" y="2094"/>
                      <a:pt x="10070" y="1938"/>
                      <a:pt x="10070" y="1745"/>
                    </a:cubicBezTo>
                    <a:lnTo>
                      <a:pt x="10070" y="349"/>
                    </a:lnTo>
                    <a:cubicBezTo>
                      <a:pt x="10070" y="157"/>
                      <a:pt x="9914" y="0"/>
                      <a:pt x="9721" y="0"/>
                    </a:cubicBezTo>
                    <a:lnTo>
                      <a:pt x="349"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196" name="Group 172"/>
            <p:cNvGrpSpPr>
              <a:grpSpLocks/>
            </p:cNvGrpSpPr>
            <p:nvPr/>
          </p:nvGrpSpPr>
          <p:grpSpPr bwMode="auto">
            <a:xfrm>
              <a:off x="3588" y="797"/>
              <a:ext cx="761" cy="1415"/>
              <a:chOff x="3588" y="797"/>
              <a:chExt cx="761" cy="1415"/>
            </a:xfrm>
          </p:grpSpPr>
          <p:sp>
            <p:nvSpPr>
              <p:cNvPr id="1194" name="Freeform 170"/>
              <p:cNvSpPr>
                <a:spLocks/>
              </p:cNvSpPr>
              <p:nvPr/>
            </p:nvSpPr>
            <p:spPr bwMode="auto">
              <a:xfrm>
                <a:off x="3588" y="797"/>
                <a:ext cx="761" cy="1415"/>
              </a:xfrm>
              <a:custGeom>
                <a:avLst/>
                <a:gdLst/>
                <a:ahLst/>
                <a:cxnLst>
                  <a:cxn ang="0">
                    <a:pos x="394" y="0"/>
                  </a:cxn>
                  <a:cxn ang="0">
                    <a:pos x="0" y="394"/>
                  </a:cxn>
                  <a:cxn ang="0">
                    <a:pos x="0" y="6684"/>
                  </a:cxn>
                  <a:cxn ang="0">
                    <a:pos x="394" y="7078"/>
                  </a:cxn>
                  <a:cxn ang="0">
                    <a:pos x="3414" y="7078"/>
                  </a:cxn>
                  <a:cxn ang="0">
                    <a:pos x="3808" y="6684"/>
                  </a:cxn>
                  <a:cxn ang="0">
                    <a:pos x="3808" y="394"/>
                  </a:cxn>
                  <a:cxn ang="0">
                    <a:pos x="3414" y="0"/>
                  </a:cxn>
                  <a:cxn ang="0">
                    <a:pos x="394" y="0"/>
                  </a:cxn>
                </a:cxnLst>
                <a:rect l="0" t="0" r="r" b="b"/>
                <a:pathLst>
                  <a:path w="3808" h="7078">
                    <a:moveTo>
                      <a:pt x="394" y="0"/>
                    </a:moveTo>
                    <a:cubicBezTo>
                      <a:pt x="177" y="0"/>
                      <a:pt x="0" y="177"/>
                      <a:pt x="0" y="394"/>
                    </a:cubicBezTo>
                    <a:lnTo>
                      <a:pt x="0" y="6684"/>
                    </a:lnTo>
                    <a:cubicBezTo>
                      <a:pt x="0" y="6902"/>
                      <a:pt x="177" y="7078"/>
                      <a:pt x="394" y="7078"/>
                    </a:cubicBezTo>
                    <a:lnTo>
                      <a:pt x="3414" y="7078"/>
                    </a:lnTo>
                    <a:cubicBezTo>
                      <a:pt x="3632" y="7078"/>
                      <a:pt x="3808" y="6902"/>
                      <a:pt x="3808" y="6684"/>
                    </a:cubicBezTo>
                    <a:lnTo>
                      <a:pt x="3808" y="394"/>
                    </a:lnTo>
                    <a:cubicBezTo>
                      <a:pt x="3808" y="177"/>
                      <a:pt x="3632" y="0"/>
                      <a:pt x="3414" y="0"/>
                    </a:cubicBezTo>
                    <a:lnTo>
                      <a:pt x="394"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95" name="Freeform 171"/>
              <p:cNvSpPr>
                <a:spLocks/>
              </p:cNvSpPr>
              <p:nvPr/>
            </p:nvSpPr>
            <p:spPr bwMode="auto">
              <a:xfrm>
                <a:off x="3588" y="797"/>
                <a:ext cx="761" cy="1415"/>
              </a:xfrm>
              <a:custGeom>
                <a:avLst/>
                <a:gdLst/>
                <a:ahLst/>
                <a:cxnLst>
                  <a:cxn ang="0">
                    <a:pos x="394" y="0"/>
                  </a:cxn>
                  <a:cxn ang="0">
                    <a:pos x="0" y="394"/>
                  </a:cxn>
                  <a:cxn ang="0">
                    <a:pos x="0" y="6684"/>
                  </a:cxn>
                  <a:cxn ang="0">
                    <a:pos x="394" y="7078"/>
                  </a:cxn>
                  <a:cxn ang="0">
                    <a:pos x="3414" y="7078"/>
                  </a:cxn>
                  <a:cxn ang="0">
                    <a:pos x="3808" y="6684"/>
                  </a:cxn>
                  <a:cxn ang="0">
                    <a:pos x="3808" y="394"/>
                  </a:cxn>
                  <a:cxn ang="0">
                    <a:pos x="3414" y="0"/>
                  </a:cxn>
                  <a:cxn ang="0">
                    <a:pos x="394" y="0"/>
                  </a:cxn>
                </a:cxnLst>
                <a:rect l="0" t="0" r="r" b="b"/>
                <a:pathLst>
                  <a:path w="3808" h="7078">
                    <a:moveTo>
                      <a:pt x="394" y="0"/>
                    </a:moveTo>
                    <a:cubicBezTo>
                      <a:pt x="177" y="0"/>
                      <a:pt x="0" y="177"/>
                      <a:pt x="0" y="394"/>
                    </a:cubicBezTo>
                    <a:lnTo>
                      <a:pt x="0" y="6684"/>
                    </a:lnTo>
                    <a:cubicBezTo>
                      <a:pt x="0" y="6902"/>
                      <a:pt x="177" y="7078"/>
                      <a:pt x="394" y="7078"/>
                    </a:cubicBezTo>
                    <a:lnTo>
                      <a:pt x="3414" y="7078"/>
                    </a:lnTo>
                    <a:cubicBezTo>
                      <a:pt x="3632" y="7078"/>
                      <a:pt x="3808" y="6902"/>
                      <a:pt x="3808" y="6684"/>
                    </a:cubicBezTo>
                    <a:lnTo>
                      <a:pt x="3808" y="394"/>
                    </a:lnTo>
                    <a:cubicBezTo>
                      <a:pt x="3808" y="177"/>
                      <a:pt x="3632" y="0"/>
                      <a:pt x="3414" y="0"/>
                    </a:cubicBezTo>
                    <a:lnTo>
                      <a:pt x="394"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199" name="Group 175"/>
            <p:cNvGrpSpPr>
              <a:grpSpLocks/>
            </p:cNvGrpSpPr>
            <p:nvPr/>
          </p:nvGrpSpPr>
          <p:grpSpPr bwMode="auto">
            <a:xfrm>
              <a:off x="1889" y="786"/>
              <a:ext cx="973" cy="975"/>
              <a:chOff x="1889" y="786"/>
              <a:chExt cx="973" cy="975"/>
            </a:xfrm>
          </p:grpSpPr>
          <p:sp>
            <p:nvSpPr>
              <p:cNvPr id="1197" name="Freeform 173"/>
              <p:cNvSpPr>
                <a:spLocks/>
              </p:cNvSpPr>
              <p:nvPr/>
            </p:nvSpPr>
            <p:spPr bwMode="auto">
              <a:xfrm>
                <a:off x="1889" y="786"/>
                <a:ext cx="973" cy="975"/>
              </a:xfrm>
              <a:custGeom>
                <a:avLst/>
                <a:gdLst/>
                <a:ahLst/>
                <a:cxnLst>
                  <a:cxn ang="0">
                    <a:pos x="965" y="0"/>
                  </a:cxn>
                  <a:cxn ang="0">
                    <a:pos x="0" y="965"/>
                  </a:cxn>
                  <a:cxn ang="0">
                    <a:pos x="0" y="8788"/>
                  </a:cxn>
                  <a:cxn ang="0">
                    <a:pos x="965" y="9752"/>
                  </a:cxn>
                  <a:cxn ang="0">
                    <a:pos x="8772" y="9752"/>
                  </a:cxn>
                  <a:cxn ang="0">
                    <a:pos x="9736" y="8788"/>
                  </a:cxn>
                  <a:cxn ang="0">
                    <a:pos x="9736" y="965"/>
                  </a:cxn>
                  <a:cxn ang="0">
                    <a:pos x="8772" y="0"/>
                  </a:cxn>
                  <a:cxn ang="0">
                    <a:pos x="965" y="0"/>
                  </a:cxn>
                </a:cxnLst>
                <a:rect l="0" t="0" r="r" b="b"/>
                <a:pathLst>
                  <a:path w="9736" h="9752">
                    <a:moveTo>
                      <a:pt x="965" y="0"/>
                    </a:moveTo>
                    <a:cubicBezTo>
                      <a:pt x="432" y="0"/>
                      <a:pt x="0" y="432"/>
                      <a:pt x="0" y="965"/>
                    </a:cubicBezTo>
                    <a:lnTo>
                      <a:pt x="0" y="8788"/>
                    </a:lnTo>
                    <a:cubicBezTo>
                      <a:pt x="0" y="9321"/>
                      <a:pt x="432" y="9752"/>
                      <a:pt x="965" y="9752"/>
                    </a:cubicBezTo>
                    <a:lnTo>
                      <a:pt x="8772" y="9752"/>
                    </a:lnTo>
                    <a:cubicBezTo>
                      <a:pt x="9305" y="9752"/>
                      <a:pt x="9736" y="9321"/>
                      <a:pt x="9736" y="8788"/>
                    </a:cubicBezTo>
                    <a:lnTo>
                      <a:pt x="9736" y="965"/>
                    </a:lnTo>
                    <a:cubicBezTo>
                      <a:pt x="9736" y="432"/>
                      <a:pt x="9305" y="0"/>
                      <a:pt x="8772" y="0"/>
                    </a:cubicBezTo>
                    <a:lnTo>
                      <a:pt x="965"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198" name="Freeform 174"/>
              <p:cNvSpPr>
                <a:spLocks/>
              </p:cNvSpPr>
              <p:nvPr/>
            </p:nvSpPr>
            <p:spPr bwMode="auto">
              <a:xfrm>
                <a:off x="1889" y="786"/>
                <a:ext cx="973" cy="975"/>
              </a:xfrm>
              <a:custGeom>
                <a:avLst/>
                <a:gdLst/>
                <a:ahLst/>
                <a:cxnLst>
                  <a:cxn ang="0">
                    <a:pos x="965" y="0"/>
                  </a:cxn>
                  <a:cxn ang="0">
                    <a:pos x="0" y="965"/>
                  </a:cxn>
                  <a:cxn ang="0">
                    <a:pos x="0" y="8788"/>
                  </a:cxn>
                  <a:cxn ang="0">
                    <a:pos x="965" y="9752"/>
                  </a:cxn>
                  <a:cxn ang="0">
                    <a:pos x="8772" y="9752"/>
                  </a:cxn>
                  <a:cxn ang="0">
                    <a:pos x="9736" y="8788"/>
                  </a:cxn>
                  <a:cxn ang="0">
                    <a:pos x="9736" y="965"/>
                  </a:cxn>
                  <a:cxn ang="0">
                    <a:pos x="8772" y="0"/>
                  </a:cxn>
                  <a:cxn ang="0">
                    <a:pos x="965" y="0"/>
                  </a:cxn>
                </a:cxnLst>
                <a:rect l="0" t="0" r="r" b="b"/>
                <a:pathLst>
                  <a:path w="9736" h="9752">
                    <a:moveTo>
                      <a:pt x="965" y="0"/>
                    </a:moveTo>
                    <a:cubicBezTo>
                      <a:pt x="432" y="0"/>
                      <a:pt x="0" y="432"/>
                      <a:pt x="0" y="965"/>
                    </a:cubicBezTo>
                    <a:lnTo>
                      <a:pt x="0" y="8788"/>
                    </a:lnTo>
                    <a:cubicBezTo>
                      <a:pt x="0" y="9321"/>
                      <a:pt x="432" y="9752"/>
                      <a:pt x="965" y="9752"/>
                    </a:cubicBezTo>
                    <a:lnTo>
                      <a:pt x="8772" y="9752"/>
                    </a:lnTo>
                    <a:cubicBezTo>
                      <a:pt x="9305" y="9752"/>
                      <a:pt x="9736" y="9321"/>
                      <a:pt x="9736" y="8788"/>
                    </a:cubicBezTo>
                    <a:lnTo>
                      <a:pt x="9736" y="965"/>
                    </a:lnTo>
                    <a:cubicBezTo>
                      <a:pt x="9736" y="432"/>
                      <a:pt x="9305" y="0"/>
                      <a:pt x="8772" y="0"/>
                    </a:cubicBezTo>
                    <a:lnTo>
                      <a:pt x="965"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02" name="Group 178"/>
            <p:cNvGrpSpPr>
              <a:grpSpLocks/>
            </p:cNvGrpSpPr>
            <p:nvPr/>
          </p:nvGrpSpPr>
          <p:grpSpPr bwMode="auto">
            <a:xfrm>
              <a:off x="3588" y="1441"/>
              <a:ext cx="170" cy="357"/>
              <a:chOff x="3588" y="1441"/>
              <a:chExt cx="170" cy="357"/>
            </a:xfrm>
          </p:grpSpPr>
          <p:sp>
            <p:nvSpPr>
              <p:cNvPr id="1200" name="Freeform 176"/>
              <p:cNvSpPr>
                <a:spLocks/>
              </p:cNvSpPr>
              <p:nvPr/>
            </p:nvSpPr>
            <p:spPr bwMode="auto">
              <a:xfrm>
                <a:off x="3588" y="1441"/>
                <a:ext cx="170" cy="357"/>
              </a:xfrm>
              <a:custGeom>
                <a:avLst/>
                <a:gdLst/>
                <a:ahLst/>
                <a:cxnLst>
                  <a:cxn ang="0">
                    <a:pos x="284" y="0"/>
                  </a:cxn>
                  <a:cxn ang="0">
                    <a:pos x="0" y="284"/>
                  </a:cxn>
                  <a:cxn ang="0">
                    <a:pos x="0" y="3289"/>
                  </a:cxn>
                  <a:cxn ang="0">
                    <a:pos x="284" y="3572"/>
                  </a:cxn>
                  <a:cxn ang="0">
                    <a:pos x="1417" y="3572"/>
                  </a:cxn>
                  <a:cxn ang="0">
                    <a:pos x="1700" y="3289"/>
                  </a:cxn>
                  <a:cxn ang="0">
                    <a:pos x="1700" y="284"/>
                  </a:cxn>
                  <a:cxn ang="0">
                    <a:pos x="1417" y="0"/>
                  </a:cxn>
                  <a:cxn ang="0">
                    <a:pos x="284" y="0"/>
                  </a:cxn>
                </a:cxnLst>
                <a:rect l="0" t="0" r="r" b="b"/>
                <a:pathLst>
                  <a:path w="1700" h="3572">
                    <a:moveTo>
                      <a:pt x="284" y="0"/>
                    </a:moveTo>
                    <a:cubicBezTo>
                      <a:pt x="127" y="0"/>
                      <a:pt x="0" y="127"/>
                      <a:pt x="0" y="284"/>
                    </a:cubicBezTo>
                    <a:lnTo>
                      <a:pt x="0" y="3289"/>
                    </a:lnTo>
                    <a:cubicBezTo>
                      <a:pt x="0" y="3446"/>
                      <a:pt x="127" y="3572"/>
                      <a:pt x="284" y="3572"/>
                    </a:cubicBezTo>
                    <a:lnTo>
                      <a:pt x="1417" y="3572"/>
                    </a:lnTo>
                    <a:cubicBezTo>
                      <a:pt x="1574" y="3572"/>
                      <a:pt x="1700" y="3446"/>
                      <a:pt x="1700" y="3289"/>
                    </a:cubicBezTo>
                    <a:lnTo>
                      <a:pt x="1700" y="284"/>
                    </a:lnTo>
                    <a:cubicBezTo>
                      <a:pt x="1700" y="127"/>
                      <a:pt x="1574" y="0"/>
                      <a:pt x="1417" y="0"/>
                    </a:cubicBezTo>
                    <a:lnTo>
                      <a:pt x="284" y="0"/>
                    </a:lnTo>
                    <a:close/>
                  </a:path>
                </a:pathLst>
              </a:custGeom>
              <a:solidFill>
                <a:srgbClr val="E5B8B7"/>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01" name="Freeform 177"/>
              <p:cNvSpPr>
                <a:spLocks/>
              </p:cNvSpPr>
              <p:nvPr/>
            </p:nvSpPr>
            <p:spPr bwMode="auto">
              <a:xfrm>
                <a:off x="3588" y="1441"/>
                <a:ext cx="170" cy="357"/>
              </a:xfrm>
              <a:custGeom>
                <a:avLst/>
                <a:gdLst/>
                <a:ahLst/>
                <a:cxnLst>
                  <a:cxn ang="0">
                    <a:pos x="284" y="0"/>
                  </a:cxn>
                  <a:cxn ang="0">
                    <a:pos x="0" y="284"/>
                  </a:cxn>
                  <a:cxn ang="0">
                    <a:pos x="0" y="3289"/>
                  </a:cxn>
                  <a:cxn ang="0">
                    <a:pos x="284" y="3572"/>
                  </a:cxn>
                  <a:cxn ang="0">
                    <a:pos x="1417" y="3572"/>
                  </a:cxn>
                  <a:cxn ang="0">
                    <a:pos x="1700" y="3289"/>
                  </a:cxn>
                  <a:cxn ang="0">
                    <a:pos x="1700" y="284"/>
                  </a:cxn>
                  <a:cxn ang="0">
                    <a:pos x="1417" y="0"/>
                  </a:cxn>
                  <a:cxn ang="0">
                    <a:pos x="284" y="0"/>
                  </a:cxn>
                </a:cxnLst>
                <a:rect l="0" t="0" r="r" b="b"/>
                <a:pathLst>
                  <a:path w="1700" h="3572">
                    <a:moveTo>
                      <a:pt x="284" y="0"/>
                    </a:moveTo>
                    <a:cubicBezTo>
                      <a:pt x="127" y="0"/>
                      <a:pt x="0" y="127"/>
                      <a:pt x="0" y="284"/>
                    </a:cubicBezTo>
                    <a:lnTo>
                      <a:pt x="0" y="3289"/>
                    </a:lnTo>
                    <a:cubicBezTo>
                      <a:pt x="0" y="3446"/>
                      <a:pt x="127" y="3572"/>
                      <a:pt x="284" y="3572"/>
                    </a:cubicBezTo>
                    <a:lnTo>
                      <a:pt x="1417" y="3572"/>
                    </a:lnTo>
                    <a:cubicBezTo>
                      <a:pt x="1574" y="3572"/>
                      <a:pt x="1700" y="3446"/>
                      <a:pt x="1700" y="3289"/>
                    </a:cubicBezTo>
                    <a:lnTo>
                      <a:pt x="1700" y="284"/>
                    </a:lnTo>
                    <a:cubicBezTo>
                      <a:pt x="1700" y="127"/>
                      <a:pt x="1574" y="0"/>
                      <a:pt x="1417" y="0"/>
                    </a:cubicBezTo>
                    <a:lnTo>
                      <a:pt x="284"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sp>
          <p:nvSpPr>
            <p:cNvPr id="1203" name="Freeform 179"/>
            <p:cNvSpPr>
              <a:spLocks/>
            </p:cNvSpPr>
            <p:nvPr/>
          </p:nvSpPr>
          <p:spPr bwMode="auto">
            <a:xfrm>
              <a:off x="3061" y="2432"/>
              <a:ext cx="408" cy="181"/>
            </a:xfrm>
            <a:custGeom>
              <a:avLst/>
              <a:gdLst/>
              <a:ahLst/>
              <a:cxnLst>
                <a:cxn ang="0">
                  <a:pos x="275" y="0"/>
                </a:cxn>
                <a:cxn ang="0">
                  <a:pos x="0" y="275"/>
                </a:cxn>
                <a:cxn ang="0">
                  <a:pos x="0" y="1374"/>
                </a:cxn>
                <a:cxn ang="0">
                  <a:pos x="275" y="1648"/>
                </a:cxn>
                <a:cxn ang="0">
                  <a:pos x="4162" y="1648"/>
                </a:cxn>
                <a:cxn ang="0">
                  <a:pos x="4436" y="1374"/>
                </a:cxn>
                <a:cxn ang="0">
                  <a:pos x="4436" y="275"/>
                </a:cxn>
                <a:cxn ang="0">
                  <a:pos x="4162" y="0"/>
                </a:cxn>
                <a:cxn ang="0">
                  <a:pos x="275" y="0"/>
                </a:cxn>
              </a:cxnLst>
              <a:rect l="0" t="0" r="r" b="b"/>
              <a:pathLst>
                <a:path w="4436" h="1648">
                  <a:moveTo>
                    <a:pt x="275" y="0"/>
                  </a:moveTo>
                  <a:cubicBezTo>
                    <a:pt x="123" y="0"/>
                    <a:pt x="0" y="123"/>
                    <a:pt x="0" y="275"/>
                  </a:cubicBezTo>
                  <a:lnTo>
                    <a:pt x="0" y="1374"/>
                  </a:lnTo>
                  <a:cubicBezTo>
                    <a:pt x="0" y="1525"/>
                    <a:pt x="123" y="1648"/>
                    <a:pt x="275" y="1648"/>
                  </a:cubicBezTo>
                  <a:lnTo>
                    <a:pt x="4162" y="1648"/>
                  </a:lnTo>
                  <a:cubicBezTo>
                    <a:pt x="4313" y="1648"/>
                    <a:pt x="4436" y="1525"/>
                    <a:pt x="4436" y="1374"/>
                  </a:cubicBezTo>
                  <a:lnTo>
                    <a:pt x="4436" y="275"/>
                  </a:lnTo>
                  <a:cubicBezTo>
                    <a:pt x="4436" y="123"/>
                    <a:pt x="4313" y="0"/>
                    <a:pt x="4162" y="0"/>
                  </a:cubicBezTo>
                  <a:lnTo>
                    <a:pt x="275" y="0"/>
                  </a:lnTo>
                  <a:close/>
                </a:path>
              </a:pathLst>
            </a:custGeom>
            <a:solidFill>
              <a:srgbClr val="E5B8B7"/>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nvGrpSpPr>
            <p:cNvPr id="1208" name="Group 184"/>
            <p:cNvGrpSpPr>
              <a:grpSpLocks/>
            </p:cNvGrpSpPr>
            <p:nvPr/>
          </p:nvGrpSpPr>
          <p:grpSpPr bwMode="auto">
            <a:xfrm>
              <a:off x="3606" y="2205"/>
              <a:ext cx="726" cy="203"/>
              <a:chOff x="3606" y="2205"/>
              <a:chExt cx="726" cy="203"/>
            </a:xfrm>
          </p:grpSpPr>
          <p:sp>
            <p:nvSpPr>
              <p:cNvPr id="1206" name="Freeform 182"/>
              <p:cNvSpPr>
                <a:spLocks/>
              </p:cNvSpPr>
              <p:nvPr/>
            </p:nvSpPr>
            <p:spPr bwMode="auto">
              <a:xfrm>
                <a:off x="3606" y="2205"/>
                <a:ext cx="726" cy="203"/>
              </a:xfrm>
              <a:custGeom>
                <a:avLst/>
                <a:gdLst/>
                <a:ahLst/>
                <a:cxnLst>
                  <a:cxn ang="0">
                    <a:pos x="260" y="0"/>
                  </a:cxn>
                  <a:cxn ang="0">
                    <a:pos x="0" y="260"/>
                  </a:cxn>
                  <a:cxn ang="0">
                    <a:pos x="0" y="756"/>
                  </a:cxn>
                  <a:cxn ang="0">
                    <a:pos x="260" y="1016"/>
                  </a:cxn>
                  <a:cxn ang="0">
                    <a:pos x="3552" y="1016"/>
                  </a:cxn>
                  <a:cxn ang="0">
                    <a:pos x="3812" y="756"/>
                  </a:cxn>
                  <a:cxn ang="0">
                    <a:pos x="3812" y="260"/>
                  </a:cxn>
                  <a:cxn ang="0">
                    <a:pos x="3552" y="0"/>
                  </a:cxn>
                  <a:cxn ang="0">
                    <a:pos x="260" y="0"/>
                  </a:cxn>
                </a:cxnLst>
                <a:rect l="0" t="0" r="r" b="b"/>
                <a:pathLst>
                  <a:path w="3812" h="1016">
                    <a:moveTo>
                      <a:pt x="260" y="0"/>
                    </a:moveTo>
                    <a:cubicBezTo>
                      <a:pt x="117" y="0"/>
                      <a:pt x="0" y="117"/>
                      <a:pt x="0" y="260"/>
                    </a:cubicBezTo>
                    <a:lnTo>
                      <a:pt x="0" y="756"/>
                    </a:lnTo>
                    <a:cubicBezTo>
                      <a:pt x="0" y="900"/>
                      <a:pt x="117" y="1016"/>
                      <a:pt x="260" y="1016"/>
                    </a:cubicBezTo>
                    <a:lnTo>
                      <a:pt x="3552" y="1016"/>
                    </a:lnTo>
                    <a:cubicBezTo>
                      <a:pt x="3696" y="1016"/>
                      <a:pt x="3812" y="900"/>
                      <a:pt x="3812" y="756"/>
                    </a:cubicBezTo>
                    <a:lnTo>
                      <a:pt x="3812" y="260"/>
                    </a:lnTo>
                    <a:cubicBezTo>
                      <a:pt x="3812" y="117"/>
                      <a:pt x="3696" y="0"/>
                      <a:pt x="3552" y="0"/>
                    </a:cubicBezTo>
                    <a:lnTo>
                      <a:pt x="260"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07" name="Freeform 183"/>
              <p:cNvSpPr>
                <a:spLocks/>
              </p:cNvSpPr>
              <p:nvPr/>
            </p:nvSpPr>
            <p:spPr bwMode="auto">
              <a:xfrm>
                <a:off x="3606" y="2205"/>
                <a:ext cx="726" cy="203"/>
              </a:xfrm>
              <a:custGeom>
                <a:avLst/>
                <a:gdLst/>
                <a:ahLst/>
                <a:cxnLst>
                  <a:cxn ang="0">
                    <a:pos x="260" y="0"/>
                  </a:cxn>
                  <a:cxn ang="0">
                    <a:pos x="0" y="260"/>
                  </a:cxn>
                  <a:cxn ang="0">
                    <a:pos x="0" y="756"/>
                  </a:cxn>
                  <a:cxn ang="0">
                    <a:pos x="260" y="1016"/>
                  </a:cxn>
                  <a:cxn ang="0">
                    <a:pos x="3552" y="1016"/>
                  </a:cxn>
                  <a:cxn ang="0">
                    <a:pos x="3812" y="756"/>
                  </a:cxn>
                  <a:cxn ang="0">
                    <a:pos x="3812" y="260"/>
                  </a:cxn>
                  <a:cxn ang="0">
                    <a:pos x="3552" y="0"/>
                  </a:cxn>
                  <a:cxn ang="0">
                    <a:pos x="260" y="0"/>
                  </a:cxn>
                </a:cxnLst>
                <a:rect l="0" t="0" r="r" b="b"/>
                <a:pathLst>
                  <a:path w="3812" h="1016">
                    <a:moveTo>
                      <a:pt x="260" y="0"/>
                    </a:moveTo>
                    <a:cubicBezTo>
                      <a:pt x="117" y="0"/>
                      <a:pt x="0" y="117"/>
                      <a:pt x="0" y="260"/>
                    </a:cubicBezTo>
                    <a:lnTo>
                      <a:pt x="0" y="756"/>
                    </a:lnTo>
                    <a:cubicBezTo>
                      <a:pt x="0" y="900"/>
                      <a:pt x="117" y="1016"/>
                      <a:pt x="260" y="1016"/>
                    </a:cubicBezTo>
                    <a:lnTo>
                      <a:pt x="3552" y="1016"/>
                    </a:lnTo>
                    <a:cubicBezTo>
                      <a:pt x="3696" y="1016"/>
                      <a:pt x="3812" y="900"/>
                      <a:pt x="3812" y="756"/>
                    </a:cubicBezTo>
                    <a:lnTo>
                      <a:pt x="3812" y="260"/>
                    </a:lnTo>
                    <a:cubicBezTo>
                      <a:pt x="3812" y="117"/>
                      <a:pt x="3696" y="0"/>
                      <a:pt x="3552" y="0"/>
                    </a:cubicBezTo>
                    <a:lnTo>
                      <a:pt x="260"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11" name="Group 187"/>
            <p:cNvGrpSpPr>
              <a:grpSpLocks/>
            </p:cNvGrpSpPr>
            <p:nvPr/>
          </p:nvGrpSpPr>
          <p:grpSpPr bwMode="auto">
            <a:xfrm>
              <a:off x="3588" y="1143"/>
              <a:ext cx="331" cy="286"/>
              <a:chOff x="3588" y="1143"/>
              <a:chExt cx="331" cy="286"/>
            </a:xfrm>
          </p:grpSpPr>
          <p:sp>
            <p:nvSpPr>
              <p:cNvPr id="1209" name="Freeform 185"/>
              <p:cNvSpPr>
                <a:spLocks/>
              </p:cNvSpPr>
              <p:nvPr/>
            </p:nvSpPr>
            <p:spPr bwMode="auto">
              <a:xfrm>
                <a:off x="3588" y="1143"/>
                <a:ext cx="331" cy="286"/>
              </a:xfrm>
              <a:custGeom>
                <a:avLst/>
                <a:gdLst/>
                <a:ahLst/>
                <a:cxnLst>
                  <a:cxn ang="0">
                    <a:pos x="478" y="0"/>
                  </a:cxn>
                  <a:cxn ang="0">
                    <a:pos x="0" y="478"/>
                  </a:cxn>
                  <a:cxn ang="0">
                    <a:pos x="0" y="2387"/>
                  </a:cxn>
                  <a:cxn ang="0">
                    <a:pos x="478" y="2864"/>
                  </a:cxn>
                  <a:cxn ang="0">
                    <a:pos x="2831" y="2864"/>
                  </a:cxn>
                  <a:cxn ang="0">
                    <a:pos x="3308" y="2387"/>
                  </a:cxn>
                  <a:cxn ang="0">
                    <a:pos x="3308" y="478"/>
                  </a:cxn>
                  <a:cxn ang="0">
                    <a:pos x="2831" y="0"/>
                  </a:cxn>
                  <a:cxn ang="0">
                    <a:pos x="478" y="0"/>
                  </a:cxn>
                </a:cxnLst>
                <a:rect l="0" t="0" r="r" b="b"/>
                <a:pathLst>
                  <a:path w="3308" h="2864">
                    <a:moveTo>
                      <a:pt x="478" y="0"/>
                    </a:moveTo>
                    <a:cubicBezTo>
                      <a:pt x="214" y="0"/>
                      <a:pt x="0" y="214"/>
                      <a:pt x="0" y="478"/>
                    </a:cubicBezTo>
                    <a:lnTo>
                      <a:pt x="0" y="2387"/>
                    </a:lnTo>
                    <a:cubicBezTo>
                      <a:pt x="0" y="2651"/>
                      <a:pt x="214" y="2864"/>
                      <a:pt x="478" y="2864"/>
                    </a:cubicBezTo>
                    <a:lnTo>
                      <a:pt x="2831" y="2864"/>
                    </a:lnTo>
                    <a:cubicBezTo>
                      <a:pt x="3095" y="2864"/>
                      <a:pt x="3308" y="2651"/>
                      <a:pt x="3308" y="2387"/>
                    </a:cubicBezTo>
                    <a:lnTo>
                      <a:pt x="3308" y="478"/>
                    </a:lnTo>
                    <a:cubicBezTo>
                      <a:pt x="3308" y="214"/>
                      <a:pt x="3095" y="0"/>
                      <a:pt x="2831" y="0"/>
                    </a:cubicBezTo>
                    <a:lnTo>
                      <a:pt x="478" y="0"/>
                    </a:lnTo>
                    <a:close/>
                  </a:path>
                </a:pathLst>
              </a:custGeom>
              <a:solidFill>
                <a:srgbClr val="66FFCC"/>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10" name="Freeform 186"/>
              <p:cNvSpPr>
                <a:spLocks/>
              </p:cNvSpPr>
              <p:nvPr/>
            </p:nvSpPr>
            <p:spPr bwMode="auto">
              <a:xfrm>
                <a:off x="3588" y="1143"/>
                <a:ext cx="331" cy="286"/>
              </a:xfrm>
              <a:custGeom>
                <a:avLst/>
                <a:gdLst/>
                <a:ahLst/>
                <a:cxnLst>
                  <a:cxn ang="0">
                    <a:pos x="478" y="0"/>
                  </a:cxn>
                  <a:cxn ang="0">
                    <a:pos x="0" y="478"/>
                  </a:cxn>
                  <a:cxn ang="0">
                    <a:pos x="0" y="2387"/>
                  </a:cxn>
                  <a:cxn ang="0">
                    <a:pos x="478" y="2864"/>
                  </a:cxn>
                  <a:cxn ang="0">
                    <a:pos x="2831" y="2864"/>
                  </a:cxn>
                  <a:cxn ang="0">
                    <a:pos x="3308" y="2387"/>
                  </a:cxn>
                  <a:cxn ang="0">
                    <a:pos x="3308" y="478"/>
                  </a:cxn>
                  <a:cxn ang="0">
                    <a:pos x="2831" y="0"/>
                  </a:cxn>
                  <a:cxn ang="0">
                    <a:pos x="478" y="0"/>
                  </a:cxn>
                </a:cxnLst>
                <a:rect l="0" t="0" r="r" b="b"/>
                <a:pathLst>
                  <a:path w="3308" h="2864">
                    <a:moveTo>
                      <a:pt x="478" y="0"/>
                    </a:moveTo>
                    <a:cubicBezTo>
                      <a:pt x="214" y="0"/>
                      <a:pt x="0" y="214"/>
                      <a:pt x="0" y="478"/>
                    </a:cubicBezTo>
                    <a:lnTo>
                      <a:pt x="0" y="2387"/>
                    </a:lnTo>
                    <a:cubicBezTo>
                      <a:pt x="0" y="2651"/>
                      <a:pt x="214" y="2864"/>
                      <a:pt x="478" y="2864"/>
                    </a:cubicBezTo>
                    <a:lnTo>
                      <a:pt x="2831" y="2864"/>
                    </a:lnTo>
                    <a:cubicBezTo>
                      <a:pt x="3095" y="2864"/>
                      <a:pt x="3308" y="2651"/>
                      <a:pt x="3308" y="2387"/>
                    </a:cubicBezTo>
                    <a:lnTo>
                      <a:pt x="3308" y="478"/>
                    </a:lnTo>
                    <a:cubicBezTo>
                      <a:pt x="3308" y="214"/>
                      <a:pt x="3095" y="0"/>
                      <a:pt x="2831" y="0"/>
                    </a:cubicBezTo>
                    <a:lnTo>
                      <a:pt x="47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14" name="Group 190"/>
            <p:cNvGrpSpPr>
              <a:grpSpLocks/>
            </p:cNvGrpSpPr>
            <p:nvPr/>
          </p:nvGrpSpPr>
          <p:grpSpPr bwMode="auto">
            <a:xfrm>
              <a:off x="3758" y="1441"/>
              <a:ext cx="161" cy="357"/>
              <a:chOff x="3758" y="1441"/>
              <a:chExt cx="161" cy="357"/>
            </a:xfrm>
          </p:grpSpPr>
          <p:sp>
            <p:nvSpPr>
              <p:cNvPr id="1212" name="Freeform 188"/>
              <p:cNvSpPr>
                <a:spLocks/>
              </p:cNvSpPr>
              <p:nvPr/>
            </p:nvSpPr>
            <p:spPr bwMode="auto">
              <a:xfrm>
                <a:off x="3758" y="1441"/>
                <a:ext cx="161" cy="357"/>
              </a:xfrm>
              <a:custGeom>
                <a:avLst/>
                <a:gdLst/>
                <a:ahLst/>
                <a:cxnLst>
                  <a:cxn ang="0">
                    <a:pos x="268" y="0"/>
                  </a:cxn>
                  <a:cxn ang="0">
                    <a:pos x="0" y="268"/>
                  </a:cxn>
                  <a:cxn ang="0">
                    <a:pos x="0" y="3304"/>
                  </a:cxn>
                  <a:cxn ang="0">
                    <a:pos x="268" y="3572"/>
                  </a:cxn>
                  <a:cxn ang="0">
                    <a:pos x="1340" y="3572"/>
                  </a:cxn>
                  <a:cxn ang="0">
                    <a:pos x="1608" y="3304"/>
                  </a:cxn>
                  <a:cxn ang="0">
                    <a:pos x="1608" y="268"/>
                  </a:cxn>
                  <a:cxn ang="0">
                    <a:pos x="1340" y="0"/>
                  </a:cxn>
                  <a:cxn ang="0">
                    <a:pos x="268" y="0"/>
                  </a:cxn>
                </a:cxnLst>
                <a:rect l="0" t="0" r="r" b="b"/>
                <a:pathLst>
                  <a:path w="1608" h="3572">
                    <a:moveTo>
                      <a:pt x="268" y="0"/>
                    </a:moveTo>
                    <a:cubicBezTo>
                      <a:pt x="120" y="0"/>
                      <a:pt x="0" y="120"/>
                      <a:pt x="0" y="268"/>
                    </a:cubicBezTo>
                    <a:lnTo>
                      <a:pt x="0" y="3304"/>
                    </a:lnTo>
                    <a:cubicBezTo>
                      <a:pt x="0" y="3452"/>
                      <a:pt x="120" y="3572"/>
                      <a:pt x="268" y="3572"/>
                    </a:cubicBezTo>
                    <a:lnTo>
                      <a:pt x="1340" y="3572"/>
                    </a:lnTo>
                    <a:cubicBezTo>
                      <a:pt x="1488" y="3572"/>
                      <a:pt x="1608" y="3452"/>
                      <a:pt x="1608" y="3304"/>
                    </a:cubicBezTo>
                    <a:lnTo>
                      <a:pt x="1608" y="268"/>
                    </a:lnTo>
                    <a:cubicBezTo>
                      <a:pt x="1608" y="120"/>
                      <a:pt x="1488" y="0"/>
                      <a:pt x="1340" y="0"/>
                    </a:cubicBezTo>
                    <a:lnTo>
                      <a:pt x="268" y="0"/>
                    </a:lnTo>
                    <a:close/>
                  </a:path>
                </a:pathLst>
              </a:custGeom>
              <a:solidFill>
                <a:srgbClr val="66CC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dirty="0"/>
              </a:p>
            </p:txBody>
          </p:sp>
          <p:sp>
            <p:nvSpPr>
              <p:cNvPr id="1213" name="Freeform 189"/>
              <p:cNvSpPr>
                <a:spLocks/>
              </p:cNvSpPr>
              <p:nvPr/>
            </p:nvSpPr>
            <p:spPr bwMode="auto">
              <a:xfrm>
                <a:off x="3758" y="1441"/>
                <a:ext cx="161" cy="357"/>
              </a:xfrm>
              <a:custGeom>
                <a:avLst/>
                <a:gdLst/>
                <a:ahLst/>
                <a:cxnLst>
                  <a:cxn ang="0">
                    <a:pos x="268" y="0"/>
                  </a:cxn>
                  <a:cxn ang="0">
                    <a:pos x="0" y="268"/>
                  </a:cxn>
                  <a:cxn ang="0">
                    <a:pos x="0" y="3304"/>
                  </a:cxn>
                  <a:cxn ang="0">
                    <a:pos x="268" y="3572"/>
                  </a:cxn>
                  <a:cxn ang="0">
                    <a:pos x="1340" y="3572"/>
                  </a:cxn>
                  <a:cxn ang="0">
                    <a:pos x="1608" y="3304"/>
                  </a:cxn>
                  <a:cxn ang="0">
                    <a:pos x="1608" y="268"/>
                  </a:cxn>
                  <a:cxn ang="0">
                    <a:pos x="1340" y="0"/>
                  </a:cxn>
                  <a:cxn ang="0">
                    <a:pos x="268" y="0"/>
                  </a:cxn>
                </a:cxnLst>
                <a:rect l="0" t="0" r="r" b="b"/>
                <a:pathLst>
                  <a:path w="1608" h="3572">
                    <a:moveTo>
                      <a:pt x="268" y="0"/>
                    </a:moveTo>
                    <a:cubicBezTo>
                      <a:pt x="120" y="0"/>
                      <a:pt x="0" y="120"/>
                      <a:pt x="0" y="268"/>
                    </a:cubicBezTo>
                    <a:lnTo>
                      <a:pt x="0" y="3304"/>
                    </a:lnTo>
                    <a:cubicBezTo>
                      <a:pt x="0" y="3452"/>
                      <a:pt x="120" y="3572"/>
                      <a:pt x="268" y="3572"/>
                    </a:cubicBezTo>
                    <a:lnTo>
                      <a:pt x="1340" y="3572"/>
                    </a:lnTo>
                    <a:cubicBezTo>
                      <a:pt x="1488" y="3572"/>
                      <a:pt x="1608" y="3452"/>
                      <a:pt x="1608" y="3304"/>
                    </a:cubicBezTo>
                    <a:lnTo>
                      <a:pt x="1608" y="268"/>
                    </a:lnTo>
                    <a:cubicBezTo>
                      <a:pt x="1608" y="120"/>
                      <a:pt x="1488" y="0"/>
                      <a:pt x="1340" y="0"/>
                    </a:cubicBezTo>
                    <a:lnTo>
                      <a:pt x="26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17" name="Group 193"/>
            <p:cNvGrpSpPr>
              <a:grpSpLocks/>
            </p:cNvGrpSpPr>
            <p:nvPr/>
          </p:nvGrpSpPr>
          <p:grpSpPr bwMode="auto">
            <a:xfrm>
              <a:off x="1446" y="786"/>
              <a:ext cx="443" cy="1283"/>
              <a:chOff x="1446" y="786"/>
              <a:chExt cx="443" cy="1283"/>
            </a:xfrm>
          </p:grpSpPr>
          <p:sp>
            <p:nvSpPr>
              <p:cNvPr id="1215" name="Freeform 191"/>
              <p:cNvSpPr>
                <a:spLocks/>
              </p:cNvSpPr>
              <p:nvPr/>
            </p:nvSpPr>
            <p:spPr bwMode="auto">
              <a:xfrm>
                <a:off x="1446" y="786"/>
                <a:ext cx="443" cy="1283"/>
              </a:xfrm>
              <a:custGeom>
                <a:avLst/>
                <a:gdLst/>
                <a:ahLst/>
                <a:cxnLst>
                  <a:cxn ang="0">
                    <a:pos x="738" y="0"/>
                  </a:cxn>
                  <a:cxn ang="0">
                    <a:pos x="0" y="738"/>
                  </a:cxn>
                  <a:cxn ang="0">
                    <a:pos x="0" y="12095"/>
                  </a:cxn>
                  <a:cxn ang="0">
                    <a:pos x="738" y="12832"/>
                  </a:cxn>
                  <a:cxn ang="0">
                    <a:pos x="3687" y="12832"/>
                  </a:cxn>
                  <a:cxn ang="0">
                    <a:pos x="4424" y="12095"/>
                  </a:cxn>
                  <a:cxn ang="0">
                    <a:pos x="4424" y="738"/>
                  </a:cxn>
                  <a:cxn ang="0">
                    <a:pos x="3687" y="0"/>
                  </a:cxn>
                  <a:cxn ang="0">
                    <a:pos x="738" y="0"/>
                  </a:cxn>
                </a:cxnLst>
                <a:rect l="0" t="0" r="r" b="b"/>
                <a:pathLst>
                  <a:path w="4424" h="12832">
                    <a:moveTo>
                      <a:pt x="738" y="0"/>
                    </a:moveTo>
                    <a:cubicBezTo>
                      <a:pt x="331" y="0"/>
                      <a:pt x="0" y="331"/>
                      <a:pt x="0" y="738"/>
                    </a:cubicBezTo>
                    <a:lnTo>
                      <a:pt x="0" y="12095"/>
                    </a:lnTo>
                    <a:cubicBezTo>
                      <a:pt x="0" y="12502"/>
                      <a:pt x="331" y="12832"/>
                      <a:pt x="738" y="12832"/>
                    </a:cubicBezTo>
                    <a:lnTo>
                      <a:pt x="3687" y="12832"/>
                    </a:lnTo>
                    <a:cubicBezTo>
                      <a:pt x="4094" y="12832"/>
                      <a:pt x="4424" y="12502"/>
                      <a:pt x="4424" y="12095"/>
                    </a:cubicBezTo>
                    <a:lnTo>
                      <a:pt x="4424" y="738"/>
                    </a:lnTo>
                    <a:cubicBezTo>
                      <a:pt x="4424" y="331"/>
                      <a:pt x="4094" y="0"/>
                      <a:pt x="3687" y="0"/>
                    </a:cubicBezTo>
                    <a:lnTo>
                      <a:pt x="738"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16" name="Freeform 192"/>
              <p:cNvSpPr>
                <a:spLocks/>
              </p:cNvSpPr>
              <p:nvPr/>
            </p:nvSpPr>
            <p:spPr bwMode="auto">
              <a:xfrm>
                <a:off x="1446" y="786"/>
                <a:ext cx="443" cy="1283"/>
              </a:xfrm>
              <a:custGeom>
                <a:avLst/>
                <a:gdLst/>
                <a:ahLst/>
                <a:cxnLst>
                  <a:cxn ang="0">
                    <a:pos x="738" y="0"/>
                  </a:cxn>
                  <a:cxn ang="0">
                    <a:pos x="0" y="738"/>
                  </a:cxn>
                  <a:cxn ang="0">
                    <a:pos x="0" y="12095"/>
                  </a:cxn>
                  <a:cxn ang="0">
                    <a:pos x="738" y="12832"/>
                  </a:cxn>
                  <a:cxn ang="0">
                    <a:pos x="3687" y="12832"/>
                  </a:cxn>
                  <a:cxn ang="0">
                    <a:pos x="4424" y="12095"/>
                  </a:cxn>
                  <a:cxn ang="0">
                    <a:pos x="4424" y="738"/>
                  </a:cxn>
                  <a:cxn ang="0">
                    <a:pos x="3687" y="0"/>
                  </a:cxn>
                  <a:cxn ang="0">
                    <a:pos x="738" y="0"/>
                  </a:cxn>
                </a:cxnLst>
                <a:rect l="0" t="0" r="r" b="b"/>
                <a:pathLst>
                  <a:path w="4424" h="12832">
                    <a:moveTo>
                      <a:pt x="738" y="0"/>
                    </a:moveTo>
                    <a:cubicBezTo>
                      <a:pt x="331" y="0"/>
                      <a:pt x="0" y="331"/>
                      <a:pt x="0" y="738"/>
                    </a:cubicBezTo>
                    <a:lnTo>
                      <a:pt x="0" y="12095"/>
                    </a:lnTo>
                    <a:cubicBezTo>
                      <a:pt x="0" y="12502"/>
                      <a:pt x="331" y="12832"/>
                      <a:pt x="738" y="12832"/>
                    </a:cubicBezTo>
                    <a:lnTo>
                      <a:pt x="3687" y="12832"/>
                    </a:lnTo>
                    <a:cubicBezTo>
                      <a:pt x="4094" y="12832"/>
                      <a:pt x="4424" y="12502"/>
                      <a:pt x="4424" y="12095"/>
                    </a:cubicBezTo>
                    <a:lnTo>
                      <a:pt x="4424" y="738"/>
                    </a:lnTo>
                    <a:cubicBezTo>
                      <a:pt x="4424" y="331"/>
                      <a:pt x="4094" y="0"/>
                      <a:pt x="3687" y="0"/>
                    </a:cubicBezTo>
                    <a:lnTo>
                      <a:pt x="73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20" name="Group 196"/>
            <p:cNvGrpSpPr>
              <a:grpSpLocks/>
            </p:cNvGrpSpPr>
            <p:nvPr/>
          </p:nvGrpSpPr>
          <p:grpSpPr bwMode="auto">
            <a:xfrm>
              <a:off x="1080" y="1729"/>
              <a:ext cx="2390" cy="197"/>
              <a:chOff x="1080" y="1729"/>
              <a:chExt cx="2390" cy="197"/>
            </a:xfrm>
          </p:grpSpPr>
          <p:sp>
            <p:nvSpPr>
              <p:cNvPr id="1218" name="Freeform 194"/>
              <p:cNvSpPr>
                <a:spLocks/>
              </p:cNvSpPr>
              <p:nvPr/>
            </p:nvSpPr>
            <p:spPr bwMode="auto">
              <a:xfrm>
                <a:off x="1080" y="1729"/>
                <a:ext cx="2390" cy="197"/>
              </a:xfrm>
              <a:custGeom>
                <a:avLst/>
                <a:gdLst/>
                <a:ahLst/>
                <a:cxnLst>
                  <a:cxn ang="0">
                    <a:pos x="230" y="197"/>
                  </a:cxn>
                  <a:cxn ang="0">
                    <a:pos x="230" y="156"/>
                  </a:cxn>
                  <a:cxn ang="0">
                    <a:pos x="2390" y="156"/>
                  </a:cxn>
                  <a:cxn ang="0">
                    <a:pos x="2390" y="41"/>
                  </a:cxn>
                  <a:cxn ang="0">
                    <a:pos x="230" y="41"/>
                  </a:cxn>
                  <a:cxn ang="0">
                    <a:pos x="230" y="0"/>
                  </a:cxn>
                  <a:cxn ang="0">
                    <a:pos x="0" y="98"/>
                  </a:cxn>
                  <a:cxn ang="0">
                    <a:pos x="230" y="197"/>
                  </a:cxn>
                </a:cxnLst>
                <a:rect l="0" t="0" r="r" b="b"/>
                <a:pathLst>
                  <a:path w="2390" h="197">
                    <a:moveTo>
                      <a:pt x="230" y="197"/>
                    </a:moveTo>
                    <a:lnTo>
                      <a:pt x="230" y="156"/>
                    </a:lnTo>
                    <a:lnTo>
                      <a:pt x="2390" y="156"/>
                    </a:lnTo>
                    <a:lnTo>
                      <a:pt x="2390" y="41"/>
                    </a:lnTo>
                    <a:lnTo>
                      <a:pt x="230" y="41"/>
                    </a:lnTo>
                    <a:lnTo>
                      <a:pt x="230" y="0"/>
                    </a:lnTo>
                    <a:lnTo>
                      <a:pt x="0" y="98"/>
                    </a:lnTo>
                    <a:lnTo>
                      <a:pt x="230" y="197"/>
                    </a:lnTo>
                    <a:close/>
                  </a:path>
                </a:pathLst>
              </a:custGeom>
              <a:solidFill>
                <a:srgbClr val="00B050"/>
              </a:solidFill>
              <a:ln w="9525">
                <a:noFill/>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19" name="Freeform 195"/>
              <p:cNvSpPr>
                <a:spLocks/>
              </p:cNvSpPr>
              <p:nvPr/>
            </p:nvSpPr>
            <p:spPr bwMode="auto">
              <a:xfrm>
                <a:off x="1080" y="1729"/>
                <a:ext cx="2390" cy="197"/>
              </a:xfrm>
              <a:custGeom>
                <a:avLst/>
                <a:gdLst/>
                <a:ahLst/>
                <a:cxnLst>
                  <a:cxn ang="0">
                    <a:pos x="230" y="197"/>
                  </a:cxn>
                  <a:cxn ang="0">
                    <a:pos x="230" y="156"/>
                  </a:cxn>
                  <a:cxn ang="0">
                    <a:pos x="2390" y="156"/>
                  </a:cxn>
                  <a:cxn ang="0">
                    <a:pos x="2390" y="41"/>
                  </a:cxn>
                  <a:cxn ang="0">
                    <a:pos x="230" y="41"/>
                  </a:cxn>
                  <a:cxn ang="0">
                    <a:pos x="230" y="0"/>
                  </a:cxn>
                  <a:cxn ang="0">
                    <a:pos x="0" y="98"/>
                  </a:cxn>
                  <a:cxn ang="0">
                    <a:pos x="230" y="197"/>
                  </a:cxn>
                </a:cxnLst>
                <a:rect l="0" t="0" r="r" b="b"/>
                <a:pathLst>
                  <a:path w="2390" h="197">
                    <a:moveTo>
                      <a:pt x="230" y="197"/>
                    </a:moveTo>
                    <a:lnTo>
                      <a:pt x="230" y="156"/>
                    </a:lnTo>
                    <a:lnTo>
                      <a:pt x="2390" y="156"/>
                    </a:lnTo>
                    <a:lnTo>
                      <a:pt x="2390" y="41"/>
                    </a:lnTo>
                    <a:lnTo>
                      <a:pt x="230" y="41"/>
                    </a:lnTo>
                    <a:lnTo>
                      <a:pt x="230" y="0"/>
                    </a:lnTo>
                    <a:lnTo>
                      <a:pt x="0" y="98"/>
                    </a:lnTo>
                    <a:lnTo>
                      <a:pt x="230" y="197"/>
                    </a:lnTo>
                    <a:close/>
                  </a:path>
                </a:pathLst>
              </a:custGeom>
              <a:noFill/>
              <a:ln w="9525" cap="rnd">
                <a:solidFill>
                  <a:srgbClr val="00B05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23" name="Group 199"/>
            <p:cNvGrpSpPr>
              <a:grpSpLocks/>
            </p:cNvGrpSpPr>
            <p:nvPr/>
          </p:nvGrpSpPr>
          <p:grpSpPr bwMode="auto">
            <a:xfrm>
              <a:off x="1471" y="2715"/>
              <a:ext cx="881" cy="419"/>
              <a:chOff x="1471" y="2715"/>
              <a:chExt cx="881" cy="419"/>
            </a:xfrm>
          </p:grpSpPr>
          <p:sp>
            <p:nvSpPr>
              <p:cNvPr id="1221" name="Freeform 197"/>
              <p:cNvSpPr>
                <a:spLocks/>
              </p:cNvSpPr>
              <p:nvPr/>
            </p:nvSpPr>
            <p:spPr bwMode="auto">
              <a:xfrm>
                <a:off x="1471" y="2715"/>
                <a:ext cx="881" cy="419"/>
              </a:xfrm>
              <a:custGeom>
                <a:avLst/>
                <a:gdLst/>
                <a:ahLst/>
                <a:cxnLst>
                  <a:cxn ang="0">
                    <a:pos x="698" y="0"/>
                  </a:cxn>
                  <a:cxn ang="0">
                    <a:pos x="0" y="698"/>
                  </a:cxn>
                  <a:cxn ang="0">
                    <a:pos x="0" y="3490"/>
                  </a:cxn>
                  <a:cxn ang="0">
                    <a:pos x="698" y="4188"/>
                  </a:cxn>
                  <a:cxn ang="0">
                    <a:pos x="8106" y="4188"/>
                  </a:cxn>
                  <a:cxn ang="0">
                    <a:pos x="8804" y="3490"/>
                  </a:cxn>
                  <a:cxn ang="0">
                    <a:pos x="8804" y="698"/>
                  </a:cxn>
                  <a:cxn ang="0">
                    <a:pos x="8106" y="0"/>
                  </a:cxn>
                  <a:cxn ang="0">
                    <a:pos x="698" y="0"/>
                  </a:cxn>
                </a:cxnLst>
                <a:rect l="0" t="0" r="r" b="b"/>
                <a:pathLst>
                  <a:path w="8804" h="4188">
                    <a:moveTo>
                      <a:pt x="698" y="0"/>
                    </a:moveTo>
                    <a:cubicBezTo>
                      <a:pt x="313" y="0"/>
                      <a:pt x="0" y="313"/>
                      <a:pt x="0" y="698"/>
                    </a:cubicBezTo>
                    <a:lnTo>
                      <a:pt x="0" y="3490"/>
                    </a:lnTo>
                    <a:cubicBezTo>
                      <a:pt x="0" y="3876"/>
                      <a:pt x="313" y="4188"/>
                      <a:pt x="698" y="4188"/>
                    </a:cubicBezTo>
                    <a:lnTo>
                      <a:pt x="8106" y="4188"/>
                    </a:lnTo>
                    <a:cubicBezTo>
                      <a:pt x="8492" y="4188"/>
                      <a:pt x="8804" y="3876"/>
                      <a:pt x="8804" y="3490"/>
                    </a:cubicBezTo>
                    <a:lnTo>
                      <a:pt x="8804" y="698"/>
                    </a:lnTo>
                    <a:cubicBezTo>
                      <a:pt x="8804" y="313"/>
                      <a:pt x="8492" y="0"/>
                      <a:pt x="8106" y="0"/>
                    </a:cubicBezTo>
                    <a:lnTo>
                      <a:pt x="698" y="0"/>
                    </a:lnTo>
                    <a:close/>
                  </a:path>
                </a:pathLst>
              </a:custGeom>
              <a:solidFill>
                <a:srgbClr val="FFCC99"/>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22" name="Freeform 198"/>
              <p:cNvSpPr>
                <a:spLocks/>
              </p:cNvSpPr>
              <p:nvPr/>
            </p:nvSpPr>
            <p:spPr bwMode="auto">
              <a:xfrm>
                <a:off x="1471" y="2715"/>
                <a:ext cx="881" cy="419"/>
              </a:xfrm>
              <a:custGeom>
                <a:avLst/>
                <a:gdLst/>
                <a:ahLst/>
                <a:cxnLst>
                  <a:cxn ang="0">
                    <a:pos x="698" y="0"/>
                  </a:cxn>
                  <a:cxn ang="0">
                    <a:pos x="0" y="698"/>
                  </a:cxn>
                  <a:cxn ang="0">
                    <a:pos x="0" y="3490"/>
                  </a:cxn>
                  <a:cxn ang="0">
                    <a:pos x="698" y="4188"/>
                  </a:cxn>
                  <a:cxn ang="0">
                    <a:pos x="8106" y="4188"/>
                  </a:cxn>
                  <a:cxn ang="0">
                    <a:pos x="8804" y="3490"/>
                  </a:cxn>
                  <a:cxn ang="0">
                    <a:pos x="8804" y="698"/>
                  </a:cxn>
                  <a:cxn ang="0">
                    <a:pos x="8106" y="0"/>
                  </a:cxn>
                  <a:cxn ang="0">
                    <a:pos x="698" y="0"/>
                  </a:cxn>
                </a:cxnLst>
                <a:rect l="0" t="0" r="r" b="b"/>
                <a:pathLst>
                  <a:path w="8804" h="4188">
                    <a:moveTo>
                      <a:pt x="698" y="0"/>
                    </a:moveTo>
                    <a:cubicBezTo>
                      <a:pt x="313" y="0"/>
                      <a:pt x="0" y="313"/>
                      <a:pt x="0" y="698"/>
                    </a:cubicBezTo>
                    <a:lnTo>
                      <a:pt x="0" y="3490"/>
                    </a:lnTo>
                    <a:cubicBezTo>
                      <a:pt x="0" y="3876"/>
                      <a:pt x="313" y="4188"/>
                      <a:pt x="698" y="4188"/>
                    </a:cubicBezTo>
                    <a:lnTo>
                      <a:pt x="8106" y="4188"/>
                    </a:lnTo>
                    <a:cubicBezTo>
                      <a:pt x="8492" y="4188"/>
                      <a:pt x="8804" y="3876"/>
                      <a:pt x="8804" y="3490"/>
                    </a:cubicBezTo>
                    <a:lnTo>
                      <a:pt x="8804" y="698"/>
                    </a:lnTo>
                    <a:cubicBezTo>
                      <a:pt x="8804" y="313"/>
                      <a:pt x="8492" y="0"/>
                      <a:pt x="8106" y="0"/>
                    </a:cubicBezTo>
                    <a:lnTo>
                      <a:pt x="69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26" name="Group 202"/>
            <p:cNvGrpSpPr>
              <a:grpSpLocks/>
            </p:cNvGrpSpPr>
            <p:nvPr/>
          </p:nvGrpSpPr>
          <p:grpSpPr bwMode="auto">
            <a:xfrm>
              <a:off x="2566" y="2069"/>
              <a:ext cx="335" cy="214"/>
              <a:chOff x="2566" y="2069"/>
              <a:chExt cx="335" cy="214"/>
            </a:xfrm>
          </p:grpSpPr>
          <p:sp>
            <p:nvSpPr>
              <p:cNvPr id="1224" name="Freeform 200"/>
              <p:cNvSpPr>
                <a:spLocks/>
              </p:cNvSpPr>
              <p:nvPr/>
            </p:nvSpPr>
            <p:spPr bwMode="auto">
              <a:xfrm>
                <a:off x="2566" y="2069"/>
                <a:ext cx="317" cy="214"/>
              </a:xfrm>
              <a:custGeom>
                <a:avLst/>
                <a:gdLst/>
                <a:ahLst/>
                <a:cxnLst>
                  <a:cxn ang="0">
                    <a:pos x="358" y="0"/>
                  </a:cxn>
                  <a:cxn ang="0">
                    <a:pos x="0" y="358"/>
                  </a:cxn>
                  <a:cxn ang="0">
                    <a:pos x="0" y="1790"/>
                  </a:cxn>
                  <a:cxn ang="0">
                    <a:pos x="358" y="2148"/>
                  </a:cxn>
                  <a:cxn ang="0">
                    <a:pos x="2990" y="2148"/>
                  </a:cxn>
                  <a:cxn ang="0">
                    <a:pos x="3348" y="1790"/>
                  </a:cxn>
                  <a:cxn ang="0">
                    <a:pos x="3348" y="358"/>
                  </a:cxn>
                  <a:cxn ang="0">
                    <a:pos x="2990" y="0"/>
                  </a:cxn>
                  <a:cxn ang="0">
                    <a:pos x="358" y="0"/>
                  </a:cxn>
                </a:cxnLst>
                <a:rect l="0" t="0" r="r" b="b"/>
                <a:pathLst>
                  <a:path w="3348" h="2148">
                    <a:moveTo>
                      <a:pt x="358" y="0"/>
                    </a:moveTo>
                    <a:cubicBezTo>
                      <a:pt x="161" y="0"/>
                      <a:pt x="0" y="161"/>
                      <a:pt x="0" y="358"/>
                    </a:cubicBezTo>
                    <a:lnTo>
                      <a:pt x="0" y="1790"/>
                    </a:lnTo>
                    <a:cubicBezTo>
                      <a:pt x="0" y="1988"/>
                      <a:pt x="161" y="2148"/>
                      <a:pt x="358" y="2148"/>
                    </a:cubicBezTo>
                    <a:lnTo>
                      <a:pt x="2990" y="2148"/>
                    </a:lnTo>
                    <a:cubicBezTo>
                      <a:pt x="3188" y="2148"/>
                      <a:pt x="3348" y="1988"/>
                      <a:pt x="3348" y="1790"/>
                    </a:cubicBezTo>
                    <a:lnTo>
                      <a:pt x="3348" y="358"/>
                    </a:lnTo>
                    <a:cubicBezTo>
                      <a:pt x="3348" y="161"/>
                      <a:pt x="3188" y="0"/>
                      <a:pt x="2990" y="0"/>
                    </a:cubicBezTo>
                    <a:lnTo>
                      <a:pt x="358"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25" name="Freeform 201"/>
              <p:cNvSpPr>
                <a:spLocks/>
              </p:cNvSpPr>
              <p:nvPr/>
            </p:nvSpPr>
            <p:spPr bwMode="auto">
              <a:xfrm>
                <a:off x="2566" y="2069"/>
                <a:ext cx="335" cy="214"/>
              </a:xfrm>
              <a:custGeom>
                <a:avLst/>
                <a:gdLst/>
                <a:ahLst/>
                <a:cxnLst>
                  <a:cxn ang="0">
                    <a:pos x="358" y="0"/>
                  </a:cxn>
                  <a:cxn ang="0">
                    <a:pos x="0" y="358"/>
                  </a:cxn>
                  <a:cxn ang="0">
                    <a:pos x="0" y="1790"/>
                  </a:cxn>
                  <a:cxn ang="0">
                    <a:pos x="358" y="2148"/>
                  </a:cxn>
                  <a:cxn ang="0">
                    <a:pos x="2990" y="2148"/>
                  </a:cxn>
                  <a:cxn ang="0">
                    <a:pos x="3348" y="1790"/>
                  </a:cxn>
                  <a:cxn ang="0">
                    <a:pos x="3348" y="358"/>
                  </a:cxn>
                  <a:cxn ang="0">
                    <a:pos x="2990" y="0"/>
                  </a:cxn>
                  <a:cxn ang="0">
                    <a:pos x="358" y="0"/>
                  </a:cxn>
                </a:cxnLst>
                <a:rect l="0" t="0" r="r" b="b"/>
                <a:pathLst>
                  <a:path w="3348" h="2148">
                    <a:moveTo>
                      <a:pt x="358" y="0"/>
                    </a:moveTo>
                    <a:cubicBezTo>
                      <a:pt x="161" y="0"/>
                      <a:pt x="0" y="161"/>
                      <a:pt x="0" y="358"/>
                    </a:cubicBezTo>
                    <a:lnTo>
                      <a:pt x="0" y="1790"/>
                    </a:lnTo>
                    <a:cubicBezTo>
                      <a:pt x="0" y="1988"/>
                      <a:pt x="161" y="2148"/>
                      <a:pt x="358" y="2148"/>
                    </a:cubicBezTo>
                    <a:lnTo>
                      <a:pt x="2990" y="2148"/>
                    </a:lnTo>
                    <a:cubicBezTo>
                      <a:pt x="3188" y="2148"/>
                      <a:pt x="3348" y="1988"/>
                      <a:pt x="3348" y="1790"/>
                    </a:cubicBezTo>
                    <a:lnTo>
                      <a:pt x="3348" y="358"/>
                    </a:lnTo>
                    <a:cubicBezTo>
                      <a:pt x="3348" y="161"/>
                      <a:pt x="3188" y="0"/>
                      <a:pt x="2990" y="0"/>
                    </a:cubicBezTo>
                    <a:lnTo>
                      <a:pt x="35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29" name="Group 205"/>
            <p:cNvGrpSpPr>
              <a:grpSpLocks/>
            </p:cNvGrpSpPr>
            <p:nvPr/>
          </p:nvGrpSpPr>
          <p:grpSpPr bwMode="auto">
            <a:xfrm>
              <a:off x="1889" y="1345"/>
              <a:ext cx="399" cy="418"/>
              <a:chOff x="1889" y="1345"/>
              <a:chExt cx="399" cy="418"/>
            </a:xfrm>
          </p:grpSpPr>
          <p:sp>
            <p:nvSpPr>
              <p:cNvPr id="1227" name="Freeform 203"/>
              <p:cNvSpPr>
                <a:spLocks/>
              </p:cNvSpPr>
              <p:nvPr/>
            </p:nvSpPr>
            <p:spPr bwMode="auto">
              <a:xfrm>
                <a:off x="1889" y="1345"/>
                <a:ext cx="399" cy="418"/>
              </a:xfrm>
              <a:custGeom>
                <a:avLst/>
                <a:gdLst/>
                <a:ahLst/>
                <a:cxnLst>
                  <a:cxn ang="0">
                    <a:pos x="666" y="0"/>
                  </a:cxn>
                  <a:cxn ang="0">
                    <a:pos x="0" y="666"/>
                  </a:cxn>
                  <a:cxn ang="0">
                    <a:pos x="0" y="3519"/>
                  </a:cxn>
                  <a:cxn ang="0">
                    <a:pos x="666" y="4184"/>
                  </a:cxn>
                  <a:cxn ang="0">
                    <a:pos x="3327" y="4184"/>
                  </a:cxn>
                  <a:cxn ang="0">
                    <a:pos x="3992" y="3519"/>
                  </a:cxn>
                  <a:cxn ang="0">
                    <a:pos x="3992" y="666"/>
                  </a:cxn>
                  <a:cxn ang="0">
                    <a:pos x="3327" y="0"/>
                  </a:cxn>
                  <a:cxn ang="0">
                    <a:pos x="666" y="0"/>
                  </a:cxn>
                </a:cxnLst>
                <a:rect l="0" t="0" r="r" b="b"/>
                <a:pathLst>
                  <a:path w="3992" h="4184">
                    <a:moveTo>
                      <a:pt x="666" y="0"/>
                    </a:moveTo>
                    <a:cubicBezTo>
                      <a:pt x="298" y="0"/>
                      <a:pt x="0" y="298"/>
                      <a:pt x="0" y="666"/>
                    </a:cubicBezTo>
                    <a:lnTo>
                      <a:pt x="0" y="3519"/>
                    </a:lnTo>
                    <a:cubicBezTo>
                      <a:pt x="0" y="3887"/>
                      <a:pt x="298" y="4184"/>
                      <a:pt x="666" y="4184"/>
                    </a:cubicBezTo>
                    <a:lnTo>
                      <a:pt x="3327" y="4184"/>
                    </a:lnTo>
                    <a:cubicBezTo>
                      <a:pt x="3695" y="4184"/>
                      <a:pt x="3992" y="3887"/>
                      <a:pt x="3992" y="3519"/>
                    </a:cubicBezTo>
                    <a:lnTo>
                      <a:pt x="3992" y="666"/>
                    </a:lnTo>
                    <a:cubicBezTo>
                      <a:pt x="3992" y="298"/>
                      <a:pt x="3695" y="0"/>
                      <a:pt x="3327" y="0"/>
                    </a:cubicBezTo>
                    <a:lnTo>
                      <a:pt x="666" y="0"/>
                    </a:lnTo>
                    <a:close/>
                  </a:path>
                </a:pathLst>
              </a:custGeom>
              <a:solidFill>
                <a:srgbClr val="66FFCC"/>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28" name="Freeform 204"/>
              <p:cNvSpPr>
                <a:spLocks/>
              </p:cNvSpPr>
              <p:nvPr/>
            </p:nvSpPr>
            <p:spPr bwMode="auto">
              <a:xfrm>
                <a:off x="1889" y="1345"/>
                <a:ext cx="399" cy="418"/>
              </a:xfrm>
              <a:custGeom>
                <a:avLst/>
                <a:gdLst/>
                <a:ahLst/>
                <a:cxnLst>
                  <a:cxn ang="0">
                    <a:pos x="666" y="0"/>
                  </a:cxn>
                  <a:cxn ang="0">
                    <a:pos x="0" y="666"/>
                  </a:cxn>
                  <a:cxn ang="0">
                    <a:pos x="0" y="3519"/>
                  </a:cxn>
                  <a:cxn ang="0">
                    <a:pos x="666" y="4184"/>
                  </a:cxn>
                  <a:cxn ang="0">
                    <a:pos x="3327" y="4184"/>
                  </a:cxn>
                  <a:cxn ang="0">
                    <a:pos x="3992" y="3519"/>
                  </a:cxn>
                  <a:cxn ang="0">
                    <a:pos x="3992" y="666"/>
                  </a:cxn>
                  <a:cxn ang="0">
                    <a:pos x="3327" y="0"/>
                  </a:cxn>
                  <a:cxn ang="0">
                    <a:pos x="666" y="0"/>
                  </a:cxn>
                </a:cxnLst>
                <a:rect l="0" t="0" r="r" b="b"/>
                <a:pathLst>
                  <a:path w="3992" h="4184">
                    <a:moveTo>
                      <a:pt x="666" y="0"/>
                    </a:moveTo>
                    <a:cubicBezTo>
                      <a:pt x="298" y="0"/>
                      <a:pt x="0" y="298"/>
                      <a:pt x="0" y="666"/>
                    </a:cubicBezTo>
                    <a:lnTo>
                      <a:pt x="0" y="3519"/>
                    </a:lnTo>
                    <a:cubicBezTo>
                      <a:pt x="0" y="3887"/>
                      <a:pt x="298" y="4184"/>
                      <a:pt x="666" y="4184"/>
                    </a:cubicBezTo>
                    <a:lnTo>
                      <a:pt x="3327" y="4184"/>
                    </a:lnTo>
                    <a:cubicBezTo>
                      <a:pt x="3695" y="4184"/>
                      <a:pt x="3992" y="3887"/>
                      <a:pt x="3992" y="3519"/>
                    </a:cubicBezTo>
                    <a:lnTo>
                      <a:pt x="3992" y="666"/>
                    </a:lnTo>
                    <a:cubicBezTo>
                      <a:pt x="3992" y="298"/>
                      <a:pt x="3695" y="0"/>
                      <a:pt x="3327" y="0"/>
                    </a:cubicBezTo>
                    <a:lnTo>
                      <a:pt x="666"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32" name="Group 208"/>
            <p:cNvGrpSpPr>
              <a:grpSpLocks/>
            </p:cNvGrpSpPr>
            <p:nvPr/>
          </p:nvGrpSpPr>
          <p:grpSpPr bwMode="auto">
            <a:xfrm>
              <a:off x="3606" y="2432"/>
              <a:ext cx="717" cy="181"/>
              <a:chOff x="3606" y="2432"/>
              <a:chExt cx="717" cy="181"/>
            </a:xfrm>
          </p:grpSpPr>
          <p:sp>
            <p:nvSpPr>
              <p:cNvPr id="1230" name="Freeform 206"/>
              <p:cNvSpPr>
                <a:spLocks/>
              </p:cNvSpPr>
              <p:nvPr/>
            </p:nvSpPr>
            <p:spPr bwMode="auto">
              <a:xfrm>
                <a:off x="3606" y="2432"/>
                <a:ext cx="717" cy="181"/>
              </a:xfrm>
              <a:custGeom>
                <a:avLst/>
                <a:gdLst/>
                <a:ahLst/>
                <a:cxnLst>
                  <a:cxn ang="0">
                    <a:pos x="254" y="0"/>
                  </a:cxn>
                  <a:cxn ang="0">
                    <a:pos x="0" y="254"/>
                  </a:cxn>
                  <a:cxn ang="0">
                    <a:pos x="0" y="726"/>
                  </a:cxn>
                  <a:cxn ang="0">
                    <a:pos x="254" y="980"/>
                  </a:cxn>
                  <a:cxn ang="0">
                    <a:pos x="3558" y="980"/>
                  </a:cxn>
                  <a:cxn ang="0">
                    <a:pos x="3812" y="726"/>
                  </a:cxn>
                  <a:cxn ang="0">
                    <a:pos x="3812" y="254"/>
                  </a:cxn>
                  <a:cxn ang="0">
                    <a:pos x="3558" y="0"/>
                  </a:cxn>
                  <a:cxn ang="0">
                    <a:pos x="254" y="0"/>
                  </a:cxn>
                </a:cxnLst>
                <a:rect l="0" t="0" r="r" b="b"/>
                <a:pathLst>
                  <a:path w="3812" h="980">
                    <a:moveTo>
                      <a:pt x="254" y="0"/>
                    </a:moveTo>
                    <a:cubicBezTo>
                      <a:pt x="114" y="0"/>
                      <a:pt x="0" y="114"/>
                      <a:pt x="0" y="254"/>
                    </a:cubicBezTo>
                    <a:lnTo>
                      <a:pt x="0" y="726"/>
                    </a:lnTo>
                    <a:cubicBezTo>
                      <a:pt x="0" y="867"/>
                      <a:pt x="114" y="980"/>
                      <a:pt x="254" y="980"/>
                    </a:cubicBezTo>
                    <a:lnTo>
                      <a:pt x="3558" y="980"/>
                    </a:lnTo>
                    <a:cubicBezTo>
                      <a:pt x="3699" y="980"/>
                      <a:pt x="3812" y="867"/>
                      <a:pt x="3812" y="726"/>
                    </a:cubicBezTo>
                    <a:lnTo>
                      <a:pt x="3812" y="254"/>
                    </a:lnTo>
                    <a:cubicBezTo>
                      <a:pt x="3812" y="114"/>
                      <a:pt x="3699" y="0"/>
                      <a:pt x="3558" y="0"/>
                    </a:cubicBezTo>
                    <a:lnTo>
                      <a:pt x="254"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31" name="Freeform 207"/>
              <p:cNvSpPr>
                <a:spLocks/>
              </p:cNvSpPr>
              <p:nvPr/>
            </p:nvSpPr>
            <p:spPr bwMode="auto">
              <a:xfrm>
                <a:off x="3606" y="2432"/>
                <a:ext cx="717" cy="181"/>
              </a:xfrm>
              <a:custGeom>
                <a:avLst/>
                <a:gdLst/>
                <a:ahLst/>
                <a:cxnLst>
                  <a:cxn ang="0">
                    <a:pos x="254" y="0"/>
                  </a:cxn>
                  <a:cxn ang="0">
                    <a:pos x="0" y="254"/>
                  </a:cxn>
                  <a:cxn ang="0">
                    <a:pos x="0" y="726"/>
                  </a:cxn>
                  <a:cxn ang="0">
                    <a:pos x="254" y="980"/>
                  </a:cxn>
                  <a:cxn ang="0">
                    <a:pos x="3558" y="980"/>
                  </a:cxn>
                  <a:cxn ang="0">
                    <a:pos x="3812" y="726"/>
                  </a:cxn>
                  <a:cxn ang="0">
                    <a:pos x="3812" y="254"/>
                  </a:cxn>
                  <a:cxn ang="0">
                    <a:pos x="3558" y="0"/>
                  </a:cxn>
                  <a:cxn ang="0">
                    <a:pos x="254" y="0"/>
                  </a:cxn>
                </a:cxnLst>
                <a:rect l="0" t="0" r="r" b="b"/>
                <a:pathLst>
                  <a:path w="3812" h="980">
                    <a:moveTo>
                      <a:pt x="254" y="0"/>
                    </a:moveTo>
                    <a:cubicBezTo>
                      <a:pt x="114" y="0"/>
                      <a:pt x="0" y="114"/>
                      <a:pt x="0" y="254"/>
                    </a:cubicBezTo>
                    <a:lnTo>
                      <a:pt x="0" y="726"/>
                    </a:lnTo>
                    <a:cubicBezTo>
                      <a:pt x="0" y="867"/>
                      <a:pt x="114" y="980"/>
                      <a:pt x="254" y="980"/>
                    </a:cubicBezTo>
                    <a:lnTo>
                      <a:pt x="3558" y="980"/>
                    </a:lnTo>
                    <a:cubicBezTo>
                      <a:pt x="3699" y="980"/>
                      <a:pt x="3812" y="867"/>
                      <a:pt x="3812" y="726"/>
                    </a:cubicBezTo>
                    <a:lnTo>
                      <a:pt x="3812" y="254"/>
                    </a:lnTo>
                    <a:cubicBezTo>
                      <a:pt x="3812" y="114"/>
                      <a:pt x="3699" y="0"/>
                      <a:pt x="3558" y="0"/>
                    </a:cubicBezTo>
                    <a:lnTo>
                      <a:pt x="254"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35" name="Group 211"/>
            <p:cNvGrpSpPr>
              <a:grpSpLocks/>
            </p:cNvGrpSpPr>
            <p:nvPr/>
          </p:nvGrpSpPr>
          <p:grpSpPr bwMode="auto">
            <a:xfrm>
              <a:off x="2566" y="1892"/>
              <a:ext cx="335" cy="177"/>
              <a:chOff x="2566" y="1892"/>
              <a:chExt cx="335" cy="177"/>
            </a:xfrm>
          </p:grpSpPr>
          <p:sp>
            <p:nvSpPr>
              <p:cNvPr id="1233" name="Freeform 209"/>
              <p:cNvSpPr>
                <a:spLocks/>
              </p:cNvSpPr>
              <p:nvPr/>
            </p:nvSpPr>
            <p:spPr bwMode="auto">
              <a:xfrm>
                <a:off x="2566" y="1892"/>
                <a:ext cx="317" cy="177"/>
              </a:xfrm>
              <a:custGeom>
                <a:avLst/>
                <a:gdLst/>
                <a:ahLst/>
                <a:cxnLst>
                  <a:cxn ang="0">
                    <a:pos x="295" y="0"/>
                  </a:cxn>
                  <a:cxn ang="0">
                    <a:pos x="0" y="295"/>
                  </a:cxn>
                  <a:cxn ang="0">
                    <a:pos x="0" y="1474"/>
                  </a:cxn>
                  <a:cxn ang="0">
                    <a:pos x="295" y="1768"/>
                  </a:cxn>
                  <a:cxn ang="0">
                    <a:pos x="3054" y="1768"/>
                  </a:cxn>
                  <a:cxn ang="0">
                    <a:pos x="3348" y="1474"/>
                  </a:cxn>
                  <a:cxn ang="0">
                    <a:pos x="3348" y="295"/>
                  </a:cxn>
                  <a:cxn ang="0">
                    <a:pos x="3054" y="0"/>
                  </a:cxn>
                  <a:cxn ang="0">
                    <a:pos x="295" y="0"/>
                  </a:cxn>
                </a:cxnLst>
                <a:rect l="0" t="0" r="r" b="b"/>
                <a:pathLst>
                  <a:path w="3348" h="1768">
                    <a:moveTo>
                      <a:pt x="295" y="0"/>
                    </a:moveTo>
                    <a:cubicBezTo>
                      <a:pt x="132" y="0"/>
                      <a:pt x="0" y="132"/>
                      <a:pt x="0" y="295"/>
                    </a:cubicBezTo>
                    <a:lnTo>
                      <a:pt x="0" y="1474"/>
                    </a:lnTo>
                    <a:cubicBezTo>
                      <a:pt x="0" y="1637"/>
                      <a:pt x="132" y="1768"/>
                      <a:pt x="295" y="1768"/>
                    </a:cubicBezTo>
                    <a:lnTo>
                      <a:pt x="3054" y="1768"/>
                    </a:lnTo>
                    <a:cubicBezTo>
                      <a:pt x="3217" y="1768"/>
                      <a:pt x="3348" y="1637"/>
                      <a:pt x="3348" y="1474"/>
                    </a:cubicBezTo>
                    <a:lnTo>
                      <a:pt x="3348" y="295"/>
                    </a:lnTo>
                    <a:cubicBezTo>
                      <a:pt x="3348" y="132"/>
                      <a:pt x="3217" y="0"/>
                      <a:pt x="3054" y="0"/>
                    </a:cubicBezTo>
                    <a:lnTo>
                      <a:pt x="295"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34" name="Freeform 210"/>
              <p:cNvSpPr>
                <a:spLocks/>
              </p:cNvSpPr>
              <p:nvPr/>
            </p:nvSpPr>
            <p:spPr bwMode="auto">
              <a:xfrm>
                <a:off x="2566" y="1892"/>
                <a:ext cx="335" cy="177"/>
              </a:xfrm>
              <a:custGeom>
                <a:avLst/>
                <a:gdLst/>
                <a:ahLst/>
                <a:cxnLst>
                  <a:cxn ang="0">
                    <a:pos x="295" y="0"/>
                  </a:cxn>
                  <a:cxn ang="0">
                    <a:pos x="0" y="295"/>
                  </a:cxn>
                  <a:cxn ang="0">
                    <a:pos x="0" y="1474"/>
                  </a:cxn>
                  <a:cxn ang="0">
                    <a:pos x="295" y="1768"/>
                  </a:cxn>
                  <a:cxn ang="0">
                    <a:pos x="3054" y="1768"/>
                  </a:cxn>
                  <a:cxn ang="0">
                    <a:pos x="3348" y="1474"/>
                  </a:cxn>
                  <a:cxn ang="0">
                    <a:pos x="3348" y="295"/>
                  </a:cxn>
                  <a:cxn ang="0">
                    <a:pos x="3054" y="0"/>
                  </a:cxn>
                  <a:cxn ang="0">
                    <a:pos x="295" y="0"/>
                  </a:cxn>
                </a:cxnLst>
                <a:rect l="0" t="0" r="r" b="b"/>
                <a:pathLst>
                  <a:path w="3348" h="1768">
                    <a:moveTo>
                      <a:pt x="295" y="0"/>
                    </a:moveTo>
                    <a:cubicBezTo>
                      <a:pt x="132" y="0"/>
                      <a:pt x="0" y="132"/>
                      <a:pt x="0" y="295"/>
                    </a:cubicBezTo>
                    <a:lnTo>
                      <a:pt x="0" y="1474"/>
                    </a:lnTo>
                    <a:cubicBezTo>
                      <a:pt x="0" y="1637"/>
                      <a:pt x="132" y="1768"/>
                      <a:pt x="295" y="1768"/>
                    </a:cubicBezTo>
                    <a:lnTo>
                      <a:pt x="3054" y="1768"/>
                    </a:lnTo>
                    <a:cubicBezTo>
                      <a:pt x="3217" y="1768"/>
                      <a:pt x="3348" y="1637"/>
                      <a:pt x="3348" y="1474"/>
                    </a:cubicBezTo>
                    <a:lnTo>
                      <a:pt x="3348" y="295"/>
                    </a:lnTo>
                    <a:cubicBezTo>
                      <a:pt x="3348" y="132"/>
                      <a:pt x="3217" y="0"/>
                      <a:pt x="3054" y="0"/>
                    </a:cubicBezTo>
                    <a:lnTo>
                      <a:pt x="295"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38" name="Group 214"/>
            <p:cNvGrpSpPr>
              <a:grpSpLocks/>
            </p:cNvGrpSpPr>
            <p:nvPr/>
          </p:nvGrpSpPr>
          <p:grpSpPr bwMode="auto">
            <a:xfrm>
              <a:off x="2527" y="1143"/>
              <a:ext cx="335" cy="286"/>
              <a:chOff x="2527" y="1143"/>
              <a:chExt cx="335" cy="286"/>
            </a:xfrm>
          </p:grpSpPr>
          <p:sp>
            <p:nvSpPr>
              <p:cNvPr id="1236" name="Freeform 212"/>
              <p:cNvSpPr>
                <a:spLocks/>
              </p:cNvSpPr>
              <p:nvPr/>
            </p:nvSpPr>
            <p:spPr bwMode="auto">
              <a:xfrm>
                <a:off x="2527" y="1143"/>
                <a:ext cx="335" cy="286"/>
              </a:xfrm>
              <a:custGeom>
                <a:avLst/>
                <a:gdLst/>
                <a:ahLst/>
                <a:cxnLst>
                  <a:cxn ang="0">
                    <a:pos x="478" y="0"/>
                  </a:cxn>
                  <a:cxn ang="0">
                    <a:pos x="0" y="478"/>
                  </a:cxn>
                  <a:cxn ang="0">
                    <a:pos x="0" y="2387"/>
                  </a:cxn>
                  <a:cxn ang="0">
                    <a:pos x="478" y="2864"/>
                  </a:cxn>
                  <a:cxn ang="0">
                    <a:pos x="2871" y="2864"/>
                  </a:cxn>
                  <a:cxn ang="0">
                    <a:pos x="3348" y="2387"/>
                  </a:cxn>
                  <a:cxn ang="0">
                    <a:pos x="3348" y="478"/>
                  </a:cxn>
                  <a:cxn ang="0">
                    <a:pos x="2871" y="0"/>
                  </a:cxn>
                  <a:cxn ang="0">
                    <a:pos x="478" y="0"/>
                  </a:cxn>
                </a:cxnLst>
                <a:rect l="0" t="0" r="r" b="b"/>
                <a:pathLst>
                  <a:path w="3348" h="2864">
                    <a:moveTo>
                      <a:pt x="478" y="0"/>
                    </a:moveTo>
                    <a:cubicBezTo>
                      <a:pt x="214" y="0"/>
                      <a:pt x="0" y="214"/>
                      <a:pt x="0" y="478"/>
                    </a:cubicBezTo>
                    <a:lnTo>
                      <a:pt x="0" y="2387"/>
                    </a:lnTo>
                    <a:cubicBezTo>
                      <a:pt x="0" y="2651"/>
                      <a:pt x="214" y="2864"/>
                      <a:pt x="478" y="2864"/>
                    </a:cubicBezTo>
                    <a:lnTo>
                      <a:pt x="2871" y="2864"/>
                    </a:lnTo>
                    <a:cubicBezTo>
                      <a:pt x="3135" y="2864"/>
                      <a:pt x="3348" y="2651"/>
                      <a:pt x="3348" y="2387"/>
                    </a:cubicBezTo>
                    <a:lnTo>
                      <a:pt x="3348" y="478"/>
                    </a:lnTo>
                    <a:cubicBezTo>
                      <a:pt x="3348" y="214"/>
                      <a:pt x="3135" y="0"/>
                      <a:pt x="2871" y="0"/>
                    </a:cubicBezTo>
                    <a:lnTo>
                      <a:pt x="478"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37" name="Freeform 213"/>
              <p:cNvSpPr>
                <a:spLocks/>
              </p:cNvSpPr>
              <p:nvPr/>
            </p:nvSpPr>
            <p:spPr bwMode="auto">
              <a:xfrm>
                <a:off x="2527" y="1143"/>
                <a:ext cx="335" cy="286"/>
              </a:xfrm>
              <a:custGeom>
                <a:avLst/>
                <a:gdLst/>
                <a:ahLst/>
                <a:cxnLst>
                  <a:cxn ang="0">
                    <a:pos x="478" y="0"/>
                  </a:cxn>
                  <a:cxn ang="0">
                    <a:pos x="0" y="478"/>
                  </a:cxn>
                  <a:cxn ang="0">
                    <a:pos x="0" y="2387"/>
                  </a:cxn>
                  <a:cxn ang="0">
                    <a:pos x="478" y="2864"/>
                  </a:cxn>
                  <a:cxn ang="0">
                    <a:pos x="2871" y="2864"/>
                  </a:cxn>
                  <a:cxn ang="0">
                    <a:pos x="3348" y="2387"/>
                  </a:cxn>
                  <a:cxn ang="0">
                    <a:pos x="3348" y="478"/>
                  </a:cxn>
                  <a:cxn ang="0">
                    <a:pos x="2871" y="0"/>
                  </a:cxn>
                  <a:cxn ang="0">
                    <a:pos x="478" y="0"/>
                  </a:cxn>
                </a:cxnLst>
                <a:rect l="0" t="0" r="r" b="b"/>
                <a:pathLst>
                  <a:path w="3348" h="2864">
                    <a:moveTo>
                      <a:pt x="478" y="0"/>
                    </a:moveTo>
                    <a:cubicBezTo>
                      <a:pt x="214" y="0"/>
                      <a:pt x="0" y="214"/>
                      <a:pt x="0" y="478"/>
                    </a:cubicBezTo>
                    <a:lnTo>
                      <a:pt x="0" y="2387"/>
                    </a:lnTo>
                    <a:cubicBezTo>
                      <a:pt x="0" y="2651"/>
                      <a:pt x="214" y="2864"/>
                      <a:pt x="478" y="2864"/>
                    </a:cubicBezTo>
                    <a:lnTo>
                      <a:pt x="2871" y="2864"/>
                    </a:lnTo>
                    <a:cubicBezTo>
                      <a:pt x="3135" y="2864"/>
                      <a:pt x="3348" y="2651"/>
                      <a:pt x="3348" y="2387"/>
                    </a:cubicBezTo>
                    <a:lnTo>
                      <a:pt x="3348" y="478"/>
                    </a:lnTo>
                    <a:cubicBezTo>
                      <a:pt x="3348" y="214"/>
                      <a:pt x="3135" y="0"/>
                      <a:pt x="2871" y="0"/>
                    </a:cubicBezTo>
                    <a:lnTo>
                      <a:pt x="47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nvGrpSpPr>
            <p:cNvPr id="1241" name="Group 217"/>
            <p:cNvGrpSpPr>
              <a:grpSpLocks/>
            </p:cNvGrpSpPr>
            <p:nvPr/>
          </p:nvGrpSpPr>
          <p:grpSpPr bwMode="auto">
            <a:xfrm>
              <a:off x="2313" y="1903"/>
              <a:ext cx="240" cy="392"/>
              <a:chOff x="2313" y="1903"/>
              <a:chExt cx="240" cy="392"/>
            </a:xfrm>
          </p:grpSpPr>
          <p:sp>
            <p:nvSpPr>
              <p:cNvPr id="1239" name="Freeform 215"/>
              <p:cNvSpPr>
                <a:spLocks/>
              </p:cNvSpPr>
              <p:nvPr/>
            </p:nvSpPr>
            <p:spPr bwMode="auto">
              <a:xfrm>
                <a:off x="2313" y="1903"/>
                <a:ext cx="240" cy="392"/>
              </a:xfrm>
              <a:custGeom>
                <a:avLst/>
                <a:gdLst/>
                <a:ahLst/>
                <a:cxnLst>
                  <a:cxn ang="0">
                    <a:pos x="400" y="0"/>
                  </a:cxn>
                  <a:cxn ang="0">
                    <a:pos x="0" y="400"/>
                  </a:cxn>
                  <a:cxn ang="0">
                    <a:pos x="0" y="3517"/>
                  </a:cxn>
                  <a:cxn ang="0">
                    <a:pos x="400" y="3916"/>
                  </a:cxn>
                  <a:cxn ang="0">
                    <a:pos x="1997" y="3916"/>
                  </a:cxn>
                  <a:cxn ang="0">
                    <a:pos x="2396" y="3517"/>
                  </a:cxn>
                  <a:cxn ang="0">
                    <a:pos x="2396" y="400"/>
                  </a:cxn>
                  <a:cxn ang="0">
                    <a:pos x="1997" y="0"/>
                  </a:cxn>
                  <a:cxn ang="0">
                    <a:pos x="400" y="0"/>
                  </a:cxn>
                </a:cxnLst>
                <a:rect l="0" t="0" r="r" b="b"/>
                <a:pathLst>
                  <a:path w="2396" h="3916">
                    <a:moveTo>
                      <a:pt x="400" y="0"/>
                    </a:moveTo>
                    <a:cubicBezTo>
                      <a:pt x="179" y="0"/>
                      <a:pt x="0" y="179"/>
                      <a:pt x="0" y="400"/>
                    </a:cubicBezTo>
                    <a:lnTo>
                      <a:pt x="0" y="3517"/>
                    </a:lnTo>
                    <a:cubicBezTo>
                      <a:pt x="0" y="3738"/>
                      <a:pt x="179" y="3916"/>
                      <a:pt x="400" y="3916"/>
                    </a:cubicBezTo>
                    <a:lnTo>
                      <a:pt x="1997" y="3916"/>
                    </a:lnTo>
                    <a:cubicBezTo>
                      <a:pt x="2218" y="3916"/>
                      <a:pt x="2396" y="3738"/>
                      <a:pt x="2396" y="3517"/>
                    </a:cubicBezTo>
                    <a:lnTo>
                      <a:pt x="2396" y="400"/>
                    </a:lnTo>
                    <a:cubicBezTo>
                      <a:pt x="2396" y="179"/>
                      <a:pt x="2218" y="0"/>
                      <a:pt x="1997" y="0"/>
                    </a:cubicBezTo>
                    <a:lnTo>
                      <a:pt x="400"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40" name="Freeform 216"/>
              <p:cNvSpPr>
                <a:spLocks/>
              </p:cNvSpPr>
              <p:nvPr/>
            </p:nvSpPr>
            <p:spPr bwMode="auto">
              <a:xfrm>
                <a:off x="2313" y="1903"/>
                <a:ext cx="240" cy="392"/>
              </a:xfrm>
              <a:custGeom>
                <a:avLst/>
                <a:gdLst/>
                <a:ahLst/>
                <a:cxnLst>
                  <a:cxn ang="0">
                    <a:pos x="400" y="0"/>
                  </a:cxn>
                  <a:cxn ang="0">
                    <a:pos x="0" y="400"/>
                  </a:cxn>
                  <a:cxn ang="0">
                    <a:pos x="0" y="3517"/>
                  </a:cxn>
                  <a:cxn ang="0">
                    <a:pos x="400" y="3916"/>
                  </a:cxn>
                  <a:cxn ang="0">
                    <a:pos x="1997" y="3916"/>
                  </a:cxn>
                  <a:cxn ang="0">
                    <a:pos x="2396" y="3517"/>
                  </a:cxn>
                  <a:cxn ang="0">
                    <a:pos x="2396" y="400"/>
                  </a:cxn>
                  <a:cxn ang="0">
                    <a:pos x="1997" y="0"/>
                  </a:cxn>
                  <a:cxn ang="0">
                    <a:pos x="400" y="0"/>
                  </a:cxn>
                </a:cxnLst>
                <a:rect l="0" t="0" r="r" b="b"/>
                <a:pathLst>
                  <a:path w="2396" h="3916">
                    <a:moveTo>
                      <a:pt x="400" y="0"/>
                    </a:moveTo>
                    <a:cubicBezTo>
                      <a:pt x="179" y="0"/>
                      <a:pt x="0" y="179"/>
                      <a:pt x="0" y="400"/>
                    </a:cubicBezTo>
                    <a:lnTo>
                      <a:pt x="0" y="3517"/>
                    </a:lnTo>
                    <a:cubicBezTo>
                      <a:pt x="0" y="3738"/>
                      <a:pt x="179" y="3916"/>
                      <a:pt x="400" y="3916"/>
                    </a:cubicBezTo>
                    <a:lnTo>
                      <a:pt x="1997" y="3916"/>
                    </a:lnTo>
                    <a:cubicBezTo>
                      <a:pt x="2218" y="3916"/>
                      <a:pt x="2396" y="3738"/>
                      <a:pt x="2396" y="3517"/>
                    </a:cubicBezTo>
                    <a:lnTo>
                      <a:pt x="2396" y="400"/>
                    </a:lnTo>
                    <a:cubicBezTo>
                      <a:pt x="2396" y="179"/>
                      <a:pt x="2218" y="0"/>
                      <a:pt x="1997" y="0"/>
                    </a:cubicBezTo>
                    <a:lnTo>
                      <a:pt x="400"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sp>
          <p:nvSpPr>
            <p:cNvPr id="1242" name="Rectangle 218"/>
            <p:cNvSpPr>
              <a:spLocks noChangeArrowheads="1"/>
            </p:cNvSpPr>
            <p:nvPr/>
          </p:nvSpPr>
          <p:spPr bwMode="auto">
            <a:xfrm>
              <a:off x="2020" y="1069"/>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団</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3" name="Rectangle 219"/>
            <p:cNvSpPr>
              <a:spLocks noChangeArrowheads="1"/>
            </p:cNvSpPr>
            <p:nvPr/>
          </p:nvSpPr>
          <p:spPr bwMode="auto">
            <a:xfrm>
              <a:off x="2116" y="1069"/>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4" name="Rectangle 220"/>
            <p:cNvSpPr>
              <a:spLocks noChangeArrowheads="1"/>
            </p:cNvSpPr>
            <p:nvPr/>
          </p:nvSpPr>
          <p:spPr bwMode="auto">
            <a:xfrm>
              <a:off x="2212" y="1069"/>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地</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5" name="Rectangle 221"/>
            <p:cNvSpPr>
              <a:spLocks noChangeArrowheads="1"/>
            </p:cNvSpPr>
            <p:nvPr/>
          </p:nvSpPr>
          <p:spPr bwMode="auto">
            <a:xfrm>
              <a:off x="2308" y="1069"/>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6" name="Rectangle 222"/>
            <p:cNvSpPr>
              <a:spLocks noChangeArrowheads="1"/>
            </p:cNvSpPr>
            <p:nvPr/>
          </p:nvSpPr>
          <p:spPr bwMode="auto">
            <a:xfrm>
              <a:off x="4031" y="1317"/>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団</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7" name="Rectangle 223"/>
            <p:cNvSpPr>
              <a:spLocks noChangeArrowheads="1"/>
            </p:cNvSpPr>
            <p:nvPr/>
          </p:nvSpPr>
          <p:spPr bwMode="auto">
            <a:xfrm>
              <a:off x="4127" y="1317"/>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8" name="Rectangle 224"/>
            <p:cNvSpPr>
              <a:spLocks noChangeArrowheads="1"/>
            </p:cNvSpPr>
            <p:nvPr/>
          </p:nvSpPr>
          <p:spPr bwMode="auto">
            <a:xfrm>
              <a:off x="4175" y="1317"/>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地</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49" name="Rectangle 225"/>
            <p:cNvSpPr>
              <a:spLocks noChangeArrowheads="1"/>
            </p:cNvSpPr>
            <p:nvPr/>
          </p:nvSpPr>
          <p:spPr bwMode="auto">
            <a:xfrm>
              <a:off x="4271" y="1317"/>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0" name="Rectangle 226"/>
            <p:cNvSpPr>
              <a:spLocks noChangeArrowheads="1"/>
            </p:cNvSpPr>
            <p:nvPr/>
          </p:nvSpPr>
          <p:spPr bwMode="auto">
            <a:xfrm>
              <a:off x="3292" y="2864"/>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団</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1" name="Rectangle 227"/>
            <p:cNvSpPr>
              <a:spLocks noChangeArrowheads="1"/>
            </p:cNvSpPr>
            <p:nvPr/>
          </p:nvSpPr>
          <p:spPr bwMode="auto">
            <a:xfrm>
              <a:off x="3388" y="2864"/>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2" name="Rectangle 228"/>
            <p:cNvSpPr>
              <a:spLocks noChangeArrowheads="1"/>
            </p:cNvSpPr>
            <p:nvPr/>
          </p:nvSpPr>
          <p:spPr bwMode="auto">
            <a:xfrm>
              <a:off x="3484" y="2864"/>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地</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3" name="Rectangle 229"/>
            <p:cNvSpPr>
              <a:spLocks noChangeArrowheads="1"/>
            </p:cNvSpPr>
            <p:nvPr/>
          </p:nvSpPr>
          <p:spPr bwMode="auto">
            <a:xfrm>
              <a:off x="3580" y="2864"/>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4" name="Rectangle 230"/>
            <p:cNvSpPr>
              <a:spLocks noChangeArrowheads="1"/>
            </p:cNvSpPr>
            <p:nvPr/>
          </p:nvSpPr>
          <p:spPr bwMode="auto">
            <a:xfrm>
              <a:off x="1743" y="2864"/>
              <a:ext cx="240"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ホテル</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5" name="Rectangle 231"/>
            <p:cNvSpPr>
              <a:spLocks noChangeArrowheads="1"/>
            </p:cNvSpPr>
            <p:nvPr/>
          </p:nvSpPr>
          <p:spPr bwMode="auto">
            <a:xfrm>
              <a:off x="2031" y="2836"/>
              <a:ext cx="128" cy="146"/>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6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6" name="Rectangle 232"/>
            <p:cNvSpPr>
              <a:spLocks noChangeArrowheads="1"/>
            </p:cNvSpPr>
            <p:nvPr/>
          </p:nvSpPr>
          <p:spPr bwMode="auto">
            <a:xfrm>
              <a:off x="3126" y="2465"/>
              <a:ext cx="240"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dirty="0" smtClean="0">
                  <a:ln>
                    <a:noFill/>
                  </a:ln>
                  <a:solidFill>
                    <a:srgbClr val="000000"/>
                  </a:solidFill>
                  <a:effectLst/>
                  <a:latin typeface="ＭＳ ゴシック" pitchFamily="49" charset="-128"/>
                  <a:ea typeface="ＭＳ ゴシック" pitchFamily="49" charset="-128"/>
                  <a:cs typeface="ＭＳ Ｐゴシック" pitchFamily="50" charset="-128"/>
                </a:rPr>
                <a:t>保育所</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8" name="Rectangle 234"/>
            <p:cNvSpPr>
              <a:spLocks noChangeArrowheads="1"/>
            </p:cNvSpPr>
            <p:nvPr/>
          </p:nvSpPr>
          <p:spPr bwMode="auto">
            <a:xfrm rot="5400000">
              <a:off x="3544" y="1519"/>
              <a:ext cx="240"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幼稚園</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59" name="Rectangle 235"/>
            <p:cNvSpPr>
              <a:spLocks noChangeArrowheads="1"/>
            </p:cNvSpPr>
            <p:nvPr/>
          </p:nvSpPr>
          <p:spPr bwMode="auto">
            <a:xfrm rot="5400000">
              <a:off x="3616" y="1735"/>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60" name="Rectangle 236"/>
            <p:cNvSpPr>
              <a:spLocks noChangeArrowheads="1"/>
            </p:cNvSpPr>
            <p:nvPr/>
          </p:nvSpPr>
          <p:spPr bwMode="auto">
            <a:xfrm>
              <a:off x="1771" y="2245"/>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公</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61" name="Rectangle 237"/>
            <p:cNvSpPr>
              <a:spLocks noChangeArrowheads="1"/>
            </p:cNvSpPr>
            <p:nvPr/>
          </p:nvSpPr>
          <p:spPr bwMode="auto">
            <a:xfrm>
              <a:off x="1867" y="2245"/>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62" name="Rectangle 238"/>
            <p:cNvSpPr>
              <a:spLocks noChangeArrowheads="1"/>
            </p:cNvSpPr>
            <p:nvPr/>
          </p:nvSpPr>
          <p:spPr bwMode="auto">
            <a:xfrm>
              <a:off x="1963" y="2245"/>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園</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63" name="Rectangle 239"/>
            <p:cNvSpPr>
              <a:spLocks noChangeArrowheads="1"/>
            </p:cNvSpPr>
            <p:nvPr/>
          </p:nvSpPr>
          <p:spPr bwMode="auto">
            <a:xfrm>
              <a:off x="2059" y="2245"/>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64" name="Rectangle 240"/>
            <p:cNvSpPr>
              <a:spLocks noChangeArrowheads="1"/>
            </p:cNvSpPr>
            <p:nvPr/>
          </p:nvSpPr>
          <p:spPr bwMode="auto">
            <a:xfrm>
              <a:off x="3665" y="1227"/>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公園</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65" name="Rectangle 241"/>
            <p:cNvSpPr>
              <a:spLocks noChangeArrowheads="1"/>
            </p:cNvSpPr>
            <p:nvPr/>
          </p:nvSpPr>
          <p:spPr bwMode="auto">
            <a:xfrm>
              <a:off x="3857" y="1227"/>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grpSp>
          <p:nvGrpSpPr>
            <p:cNvPr id="1268" name="Group 244"/>
            <p:cNvGrpSpPr>
              <a:grpSpLocks/>
            </p:cNvGrpSpPr>
            <p:nvPr/>
          </p:nvGrpSpPr>
          <p:grpSpPr bwMode="auto">
            <a:xfrm>
              <a:off x="3603" y="1818"/>
              <a:ext cx="320" cy="394"/>
              <a:chOff x="3603" y="1818"/>
              <a:chExt cx="320" cy="394"/>
            </a:xfrm>
          </p:grpSpPr>
          <p:sp>
            <p:nvSpPr>
              <p:cNvPr id="1266" name="Freeform 242"/>
              <p:cNvSpPr>
                <a:spLocks/>
              </p:cNvSpPr>
              <p:nvPr/>
            </p:nvSpPr>
            <p:spPr bwMode="auto">
              <a:xfrm>
                <a:off x="3606" y="1818"/>
                <a:ext cx="317" cy="394"/>
              </a:xfrm>
              <a:custGeom>
                <a:avLst/>
                <a:gdLst/>
                <a:ahLst/>
                <a:cxnLst>
                  <a:cxn ang="0">
                    <a:pos x="526" y="0"/>
                  </a:cxn>
                  <a:cxn ang="0">
                    <a:pos x="0" y="526"/>
                  </a:cxn>
                  <a:cxn ang="0">
                    <a:pos x="0" y="3419"/>
                  </a:cxn>
                  <a:cxn ang="0">
                    <a:pos x="526" y="3944"/>
                  </a:cxn>
                  <a:cxn ang="0">
                    <a:pos x="2627" y="3944"/>
                  </a:cxn>
                  <a:cxn ang="0">
                    <a:pos x="3152" y="3419"/>
                  </a:cxn>
                  <a:cxn ang="0">
                    <a:pos x="3152" y="526"/>
                  </a:cxn>
                  <a:cxn ang="0">
                    <a:pos x="2627" y="0"/>
                  </a:cxn>
                  <a:cxn ang="0">
                    <a:pos x="526" y="0"/>
                  </a:cxn>
                </a:cxnLst>
                <a:rect l="0" t="0" r="r" b="b"/>
                <a:pathLst>
                  <a:path w="3152" h="3944">
                    <a:moveTo>
                      <a:pt x="526" y="0"/>
                    </a:moveTo>
                    <a:cubicBezTo>
                      <a:pt x="236" y="0"/>
                      <a:pt x="0" y="236"/>
                      <a:pt x="0" y="526"/>
                    </a:cubicBezTo>
                    <a:lnTo>
                      <a:pt x="0" y="3419"/>
                    </a:lnTo>
                    <a:cubicBezTo>
                      <a:pt x="0" y="3709"/>
                      <a:pt x="236" y="3944"/>
                      <a:pt x="526" y="3944"/>
                    </a:cubicBezTo>
                    <a:lnTo>
                      <a:pt x="2627" y="3944"/>
                    </a:lnTo>
                    <a:cubicBezTo>
                      <a:pt x="2917" y="3944"/>
                      <a:pt x="3152" y="3709"/>
                      <a:pt x="3152" y="3419"/>
                    </a:cubicBezTo>
                    <a:lnTo>
                      <a:pt x="3152" y="526"/>
                    </a:lnTo>
                    <a:cubicBezTo>
                      <a:pt x="3152" y="236"/>
                      <a:pt x="2917" y="0"/>
                      <a:pt x="2627" y="0"/>
                    </a:cubicBezTo>
                    <a:lnTo>
                      <a:pt x="526" y="0"/>
                    </a:lnTo>
                    <a:close/>
                  </a:path>
                </a:pathLst>
              </a:custGeom>
              <a:solidFill>
                <a:srgbClr val="FF66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67" name="Freeform 243"/>
              <p:cNvSpPr>
                <a:spLocks/>
              </p:cNvSpPr>
              <p:nvPr/>
            </p:nvSpPr>
            <p:spPr bwMode="auto">
              <a:xfrm>
                <a:off x="3603" y="1818"/>
                <a:ext cx="316" cy="394"/>
              </a:xfrm>
              <a:custGeom>
                <a:avLst/>
                <a:gdLst/>
                <a:ahLst/>
                <a:cxnLst>
                  <a:cxn ang="0">
                    <a:pos x="526" y="0"/>
                  </a:cxn>
                  <a:cxn ang="0">
                    <a:pos x="0" y="526"/>
                  </a:cxn>
                  <a:cxn ang="0">
                    <a:pos x="0" y="3419"/>
                  </a:cxn>
                  <a:cxn ang="0">
                    <a:pos x="526" y="3944"/>
                  </a:cxn>
                  <a:cxn ang="0">
                    <a:pos x="2627" y="3944"/>
                  </a:cxn>
                  <a:cxn ang="0">
                    <a:pos x="3152" y="3419"/>
                  </a:cxn>
                  <a:cxn ang="0">
                    <a:pos x="3152" y="526"/>
                  </a:cxn>
                  <a:cxn ang="0">
                    <a:pos x="2627" y="0"/>
                  </a:cxn>
                  <a:cxn ang="0">
                    <a:pos x="526" y="0"/>
                  </a:cxn>
                </a:cxnLst>
                <a:rect l="0" t="0" r="r" b="b"/>
                <a:pathLst>
                  <a:path w="3152" h="3944">
                    <a:moveTo>
                      <a:pt x="526" y="0"/>
                    </a:moveTo>
                    <a:cubicBezTo>
                      <a:pt x="236" y="0"/>
                      <a:pt x="0" y="236"/>
                      <a:pt x="0" y="526"/>
                    </a:cubicBezTo>
                    <a:lnTo>
                      <a:pt x="0" y="3419"/>
                    </a:lnTo>
                    <a:cubicBezTo>
                      <a:pt x="0" y="3709"/>
                      <a:pt x="236" y="3944"/>
                      <a:pt x="526" y="3944"/>
                    </a:cubicBezTo>
                    <a:lnTo>
                      <a:pt x="2627" y="3944"/>
                    </a:lnTo>
                    <a:cubicBezTo>
                      <a:pt x="2917" y="3944"/>
                      <a:pt x="3152" y="3709"/>
                      <a:pt x="3152" y="3419"/>
                    </a:cubicBezTo>
                    <a:lnTo>
                      <a:pt x="3152" y="526"/>
                    </a:lnTo>
                    <a:cubicBezTo>
                      <a:pt x="3152" y="236"/>
                      <a:pt x="2917" y="0"/>
                      <a:pt x="2627" y="0"/>
                    </a:cubicBezTo>
                    <a:lnTo>
                      <a:pt x="526" y="0"/>
                    </a:lnTo>
                    <a:close/>
                  </a:path>
                </a:pathLst>
              </a:custGeom>
              <a:noFill/>
              <a:ln w="2857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sp>
          <p:nvSpPr>
            <p:cNvPr id="1269" name="Rectangle 245"/>
            <p:cNvSpPr>
              <a:spLocks noChangeArrowheads="1"/>
            </p:cNvSpPr>
            <p:nvPr/>
          </p:nvSpPr>
          <p:spPr bwMode="auto">
            <a:xfrm rot="5400000">
              <a:off x="4557" y="1949"/>
              <a:ext cx="33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千里中央公園</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0" name="Rectangle 246"/>
            <p:cNvSpPr>
              <a:spLocks noChangeArrowheads="1"/>
            </p:cNvSpPr>
            <p:nvPr/>
          </p:nvSpPr>
          <p:spPr bwMode="auto">
            <a:xfrm rot="5400000">
              <a:off x="4677" y="2405"/>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1" name="Rectangle 247"/>
            <p:cNvSpPr>
              <a:spLocks noChangeArrowheads="1"/>
            </p:cNvSpPr>
            <p:nvPr/>
          </p:nvSpPr>
          <p:spPr bwMode="auto">
            <a:xfrm rot="5400000">
              <a:off x="1006" y="2061"/>
              <a:ext cx="240"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千里中央</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2" name="Rectangle 248"/>
            <p:cNvSpPr>
              <a:spLocks noChangeArrowheads="1"/>
            </p:cNvSpPr>
            <p:nvPr/>
          </p:nvSpPr>
          <p:spPr bwMode="auto">
            <a:xfrm rot="5400000">
              <a:off x="1078" y="2373"/>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3" name="Rectangle 249"/>
            <p:cNvSpPr>
              <a:spLocks noChangeArrowheads="1"/>
            </p:cNvSpPr>
            <p:nvPr/>
          </p:nvSpPr>
          <p:spPr bwMode="auto">
            <a:xfrm>
              <a:off x="1913" y="2622"/>
              <a:ext cx="397"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歩行者専用道路（</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4" name="Rectangle 250"/>
            <p:cNvSpPr>
              <a:spLocks noChangeArrowheads="1"/>
            </p:cNvSpPr>
            <p:nvPr/>
          </p:nvSpPr>
          <p:spPr bwMode="auto">
            <a:xfrm>
              <a:off x="2587" y="2622"/>
              <a:ext cx="133"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こ</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5" name="Rectangle 251"/>
            <p:cNvSpPr>
              <a:spLocks noChangeArrowheads="1"/>
            </p:cNvSpPr>
            <p:nvPr/>
          </p:nvSpPr>
          <p:spPr bwMode="auto">
            <a:xfrm>
              <a:off x="2670" y="2622"/>
              <a:ext cx="221"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ぼれび</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6" name="Rectangle 252"/>
            <p:cNvSpPr>
              <a:spLocks noChangeArrowheads="1"/>
            </p:cNvSpPr>
            <p:nvPr/>
          </p:nvSpPr>
          <p:spPr bwMode="auto">
            <a:xfrm>
              <a:off x="2923" y="2622"/>
              <a:ext cx="221"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dirty="0" smtClean="0">
                  <a:ln>
                    <a:noFill/>
                  </a:ln>
                  <a:solidFill>
                    <a:srgbClr val="FFFFFF"/>
                  </a:solidFill>
                  <a:effectLst/>
                  <a:latin typeface="ＭＳ ゴシック" pitchFamily="49" charset="-128"/>
                  <a:ea typeface="ＭＳ ゴシック" pitchFamily="49" charset="-128"/>
                  <a:cs typeface="ＭＳ Ｐゴシック" pitchFamily="50" charset="-128"/>
                </a:rPr>
                <a:t>通り）</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7" name="Rectangle 253"/>
            <p:cNvSpPr>
              <a:spLocks noChangeArrowheads="1"/>
            </p:cNvSpPr>
            <p:nvPr/>
          </p:nvSpPr>
          <p:spPr bwMode="auto">
            <a:xfrm>
              <a:off x="3174" y="2622"/>
              <a:ext cx="90"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8" name="Rectangle 254"/>
            <p:cNvSpPr>
              <a:spLocks noChangeArrowheads="1"/>
            </p:cNvSpPr>
            <p:nvPr/>
          </p:nvSpPr>
          <p:spPr bwMode="auto">
            <a:xfrm rot="5400000">
              <a:off x="3317" y="1708"/>
              <a:ext cx="397"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dirty="0" smtClean="0">
                  <a:ln>
                    <a:noFill/>
                  </a:ln>
                  <a:solidFill>
                    <a:srgbClr val="FFFFFF"/>
                  </a:solidFill>
                  <a:effectLst/>
                  <a:latin typeface="ＭＳ ゴシック" pitchFamily="49" charset="-128"/>
                  <a:ea typeface="ＭＳ ゴシック" pitchFamily="49" charset="-128"/>
                  <a:cs typeface="ＭＳ Ｐゴシック" pitchFamily="50" charset="-128"/>
                </a:rPr>
                <a:t>歩行者専用道路</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79" name="Rectangle 255"/>
            <p:cNvSpPr>
              <a:spLocks noChangeArrowheads="1"/>
            </p:cNvSpPr>
            <p:nvPr/>
          </p:nvSpPr>
          <p:spPr bwMode="auto">
            <a:xfrm rot="5400000">
              <a:off x="3471" y="2142"/>
              <a:ext cx="90"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0" name="Rectangle 256"/>
            <p:cNvSpPr>
              <a:spLocks noChangeArrowheads="1"/>
            </p:cNvSpPr>
            <p:nvPr/>
          </p:nvSpPr>
          <p:spPr bwMode="auto">
            <a:xfrm>
              <a:off x="2395" y="2041"/>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団</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1" name="Rectangle 257"/>
            <p:cNvSpPr>
              <a:spLocks noChangeArrowheads="1"/>
            </p:cNvSpPr>
            <p:nvPr/>
          </p:nvSpPr>
          <p:spPr bwMode="auto">
            <a:xfrm>
              <a:off x="2491" y="2041"/>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2" name="Rectangle 258"/>
            <p:cNvSpPr>
              <a:spLocks noChangeArrowheads="1"/>
            </p:cNvSpPr>
            <p:nvPr/>
          </p:nvSpPr>
          <p:spPr bwMode="auto">
            <a:xfrm>
              <a:off x="2587" y="2041"/>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地</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3" name="Rectangle 259"/>
            <p:cNvSpPr>
              <a:spLocks noChangeArrowheads="1"/>
            </p:cNvSpPr>
            <p:nvPr/>
          </p:nvSpPr>
          <p:spPr bwMode="auto">
            <a:xfrm>
              <a:off x="2683" y="2041"/>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4" name="Rectangle 260"/>
            <p:cNvSpPr>
              <a:spLocks noChangeArrowheads="1"/>
            </p:cNvSpPr>
            <p:nvPr/>
          </p:nvSpPr>
          <p:spPr bwMode="auto">
            <a:xfrm>
              <a:off x="3883" y="2342"/>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団</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5" name="Rectangle 261"/>
            <p:cNvSpPr>
              <a:spLocks noChangeArrowheads="1"/>
            </p:cNvSpPr>
            <p:nvPr/>
          </p:nvSpPr>
          <p:spPr bwMode="auto">
            <a:xfrm>
              <a:off x="3979" y="2342"/>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6" name="Rectangle 262"/>
            <p:cNvSpPr>
              <a:spLocks noChangeArrowheads="1"/>
            </p:cNvSpPr>
            <p:nvPr/>
          </p:nvSpPr>
          <p:spPr bwMode="auto">
            <a:xfrm>
              <a:off x="4027" y="2342"/>
              <a:ext cx="144"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dirty="0" smtClean="0">
                  <a:ln>
                    <a:noFill/>
                  </a:ln>
                  <a:solidFill>
                    <a:srgbClr val="000000"/>
                  </a:solidFill>
                  <a:effectLst/>
                  <a:latin typeface="ＭＳ ゴシック" pitchFamily="49" charset="-128"/>
                  <a:ea typeface="ＭＳ ゴシック" pitchFamily="49" charset="-128"/>
                  <a:cs typeface="ＭＳ Ｐゴシック" pitchFamily="50" charset="-128"/>
                </a:rPr>
                <a:t>地</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7" name="Rectangle 263"/>
            <p:cNvSpPr>
              <a:spLocks noChangeArrowheads="1"/>
            </p:cNvSpPr>
            <p:nvPr/>
          </p:nvSpPr>
          <p:spPr bwMode="auto">
            <a:xfrm>
              <a:off x="4105" y="2341"/>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88" name="Freeform 264"/>
            <p:cNvSpPr>
              <a:spLocks noEditPoints="1"/>
            </p:cNvSpPr>
            <p:nvPr/>
          </p:nvSpPr>
          <p:spPr bwMode="auto">
            <a:xfrm>
              <a:off x="1992" y="1873"/>
              <a:ext cx="608" cy="740"/>
            </a:xfrm>
            <a:custGeom>
              <a:avLst/>
              <a:gdLst/>
              <a:ahLst/>
              <a:cxnLst>
                <a:cxn ang="0">
                  <a:pos x="429" y="438"/>
                </a:cxn>
                <a:cxn ang="0">
                  <a:pos x="84" y="333"/>
                </a:cxn>
                <a:cxn ang="0">
                  <a:pos x="531" y="113"/>
                </a:cxn>
                <a:cxn ang="0">
                  <a:pos x="363" y="986"/>
                </a:cxn>
                <a:cxn ang="0">
                  <a:pos x="20" y="1142"/>
                </a:cxn>
                <a:cxn ang="0">
                  <a:pos x="0" y="893"/>
                </a:cxn>
                <a:cxn ang="0">
                  <a:pos x="464" y="1391"/>
                </a:cxn>
                <a:cxn ang="0">
                  <a:pos x="580" y="1602"/>
                </a:cxn>
                <a:cxn ang="0">
                  <a:pos x="273" y="1791"/>
                </a:cxn>
                <a:cxn ang="0">
                  <a:pos x="130" y="1524"/>
                </a:cxn>
                <a:cxn ang="0">
                  <a:pos x="935" y="2046"/>
                </a:cxn>
                <a:cxn ang="0">
                  <a:pos x="664" y="2283"/>
                </a:cxn>
                <a:cxn ang="0">
                  <a:pos x="1315" y="2464"/>
                </a:cxn>
                <a:cxn ang="0">
                  <a:pos x="1557" y="2738"/>
                </a:cxn>
                <a:cxn ang="0">
                  <a:pos x="1116" y="2781"/>
                </a:cxn>
                <a:cxn ang="0">
                  <a:pos x="1787" y="3031"/>
                </a:cxn>
                <a:cxn ang="0">
                  <a:pos x="1962" y="3309"/>
                </a:cxn>
                <a:cxn ang="0">
                  <a:pos x="1649" y="3486"/>
                </a:cxn>
                <a:cxn ang="0">
                  <a:pos x="1498" y="3245"/>
                </a:cxn>
                <a:cxn ang="0">
                  <a:pos x="2139" y="3877"/>
                </a:cxn>
                <a:cxn ang="0">
                  <a:pos x="1812" y="4162"/>
                </a:cxn>
                <a:cxn ang="0">
                  <a:pos x="1762" y="3819"/>
                </a:cxn>
                <a:cxn ang="0">
                  <a:pos x="2221" y="4677"/>
                </a:cxn>
                <a:cxn ang="0">
                  <a:pos x="1895" y="4898"/>
                </a:cxn>
                <a:cxn ang="0">
                  <a:pos x="1843" y="4520"/>
                </a:cxn>
                <a:cxn ang="0">
                  <a:pos x="2368" y="5098"/>
                </a:cxn>
                <a:cxn ang="0">
                  <a:pos x="2386" y="5117"/>
                </a:cxn>
                <a:cxn ang="0">
                  <a:pos x="2531" y="5190"/>
                </a:cxn>
                <a:cxn ang="0">
                  <a:pos x="2478" y="5544"/>
                </a:cxn>
                <a:cxn ang="0">
                  <a:pos x="2309" y="5491"/>
                </a:cxn>
                <a:cxn ang="0">
                  <a:pos x="2161" y="5396"/>
                </a:cxn>
                <a:cxn ang="0">
                  <a:pos x="2061" y="5287"/>
                </a:cxn>
                <a:cxn ang="0">
                  <a:pos x="2925" y="5196"/>
                </a:cxn>
                <a:cxn ang="0">
                  <a:pos x="3248" y="5520"/>
                </a:cxn>
                <a:cxn ang="0">
                  <a:pos x="2883" y="5560"/>
                </a:cxn>
                <a:cxn ang="0">
                  <a:pos x="3619" y="5124"/>
                </a:cxn>
                <a:cxn ang="0">
                  <a:pos x="3977" y="5141"/>
                </a:cxn>
                <a:cxn ang="0">
                  <a:pos x="3771" y="5482"/>
                </a:cxn>
                <a:cxn ang="0">
                  <a:pos x="3575" y="5127"/>
                </a:cxn>
                <a:cxn ang="0">
                  <a:pos x="4619" y="5435"/>
                </a:cxn>
                <a:cxn ang="0">
                  <a:pos x="4408" y="5728"/>
                </a:cxn>
                <a:cxn ang="0">
                  <a:pos x="4381" y="5276"/>
                </a:cxn>
                <a:cxn ang="0">
                  <a:pos x="5195" y="5993"/>
                </a:cxn>
                <a:cxn ang="0">
                  <a:pos x="4926" y="6232"/>
                </a:cxn>
                <a:cxn ang="0">
                  <a:pos x="4977" y="5755"/>
                </a:cxn>
                <a:cxn ang="0">
                  <a:pos x="5672" y="6610"/>
                </a:cxn>
                <a:cxn ang="0">
                  <a:pos x="5171" y="6537"/>
                </a:cxn>
                <a:cxn ang="0">
                  <a:pos x="5937" y="6985"/>
                </a:cxn>
                <a:cxn ang="0">
                  <a:pos x="5642" y="7192"/>
                </a:cxn>
              </a:cxnLst>
              <a:rect l="0" t="0" r="r" b="b"/>
              <a:pathLst>
                <a:path w="6087" h="7408">
                  <a:moveTo>
                    <a:pt x="531" y="113"/>
                  </a:moveTo>
                  <a:lnTo>
                    <a:pt x="477" y="277"/>
                  </a:lnTo>
                  <a:lnTo>
                    <a:pt x="429" y="438"/>
                  </a:lnTo>
                  <a:lnTo>
                    <a:pt x="428" y="443"/>
                  </a:lnTo>
                  <a:lnTo>
                    <a:pt x="78" y="357"/>
                  </a:lnTo>
                  <a:lnTo>
                    <a:pt x="84" y="333"/>
                  </a:lnTo>
                  <a:lnTo>
                    <a:pt x="135" y="164"/>
                  </a:lnTo>
                  <a:lnTo>
                    <a:pt x="189" y="0"/>
                  </a:lnTo>
                  <a:lnTo>
                    <a:pt x="531" y="113"/>
                  </a:lnTo>
                  <a:close/>
                  <a:moveTo>
                    <a:pt x="367" y="762"/>
                  </a:moveTo>
                  <a:lnTo>
                    <a:pt x="359" y="912"/>
                  </a:lnTo>
                  <a:lnTo>
                    <a:pt x="363" y="986"/>
                  </a:lnTo>
                  <a:lnTo>
                    <a:pt x="372" y="1067"/>
                  </a:lnTo>
                  <a:lnTo>
                    <a:pt x="375" y="1082"/>
                  </a:lnTo>
                  <a:lnTo>
                    <a:pt x="20" y="1142"/>
                  </a:lnTo>
                  <a:lnTo>
                    <a:pt x="15" y="1106"/>
                  </a:lnTo>
                  <a:lnTo>
                    <a:pt x="4" y="1001"/>
                  </a:lnTo>
                  <a:lnTo>
                    <a:pt x="0" y="893"/>
                  </a:lnTo>
                  <a:lnTo>
                    <a:pt x="7" y="744"/>
                  </a:lnTo>
                  <a:lnTo>
                    <a:pt x="367" y="762"/>
                  </a:lnTo>
                  <a:close/>
                  <a:moveTo>
                    <a:pt x="464" y="1391"/>
                  </a:moveTo>
                  <a:lnTo>
                    <a:pt x="474" y="1415"/>
                  </a:lnTo>
                  <a:lnTo>
                    <a:pt x="520" y="1507"/>
                  </a:lnTo>
                  <a:lnTo>
                    <a:pt x="580" y="1602"/>
                  </a:lnTo>
                  <a:lnTo>
                    <a:pt x="624" y="1665"/>
                  </a:lnTo>
                  <a:lnTo>
                    <a:pt x="329" y="1871"/>
                  </a:lnTo>
                  <a:lnTo>
                    <a:pt x="273" y="1791"/>
                  </a:lnTo>
                  <a:lnTo>
                    <a:pt x="198" y="1668"/>
                  </a:lnTo>
                  <a:lnTo>
                    <a:pt x="139" y="1548"/>
                  </a:lnTo>
                  <a:lnTo>
                    <a:pt x="130" y="1524"/>
                  </a:lnTo>
                  <a:lnTo>
                    <a:pt x="464" y="1391"/>
                  </a:lnTo>
                  <a:close/>
                  <a:moveTo>
                    <a:pt x="835" y="1932"/>
                  </a:moveTo>
                  <a:lnTo>
                    <a:pt x="935" y="2046"/>
                  </a:lnTo>
                  <a:lnTo>
                    <a:pt x="1073" y="2198"/>
                  </a:lnTo>
                  <a:lnTo>
                    <a:pt x="806" y="2440"/>
                  </a:lnTo>
                  <a:lnTo>
                    <a:pt x="664" y="2283"/>
                  </a:lnTo>
                  <a:lnTo>
                    <a:pt x="564" y="2169"/>
                  </a:lnTo>
                  <a:lnTo>
                    <a:pt x="835" y="1932"/>
                  </a:lnTo>
                  <a:close/>
                  <a:moveTo>
                    <a:pt x="1315" y="2464"/>
                  </a:moveTo>
                  <a:lnTo>
                    <a:pt x="1382" y="2538"/>
                  </a:lnTo>
                  <a:lnTo>
                    <a:pt x="1495" y="2665"/>
                  </a:lnTo>
                  <a:lnTo>
                    <a:pt x="1557" y="2738"/>
                  </a:lnTo>
                  <a:lnTo>
                    <a:pt x="1283" y="2971"/>
                  </a:lnTo>
                  <a:lnTo>
                    <a:pt x="1226" y="2904"/>
                  </a:lnTo>
                  <a:lnTo>
                    <a:pt x="1116" y="2781"/>
                  </a:lnTo>
                  <a:lnTo>
                    <a:pt x="1049" y="2706"/>
                  </a:lnTo>
                  <a:lnTo>
                    <a:pt x="1315" y="2464"/>
                  </a:lnTo>
                  <a:close/>
                  <a:moveTo>
                    <a:pt x="1787" y="3031"/>
                  </a:moveTo>
                  <a:lnTo>
                    <a:pt x="1801" y="3049"/>
                  </a:lnTo>
                  <a:lnTo>
                    <a:pt x="1887" y="3177"/>
                  </a:lnTo>
                  <a:lnTo>
                    <a:pt x="1962" y="3309"/>
                  </a:lnTo>
                  <a:lnTo>
                    <a:pt x="1991" y="3371"/>
                  </a:lnTo>
                  <a:lnTo>
                    <a:pt x="1664" y="3520"/>
                  </a:lnTo>
                  <a:lnTo>
                    <a:pt x="1649" y="3486"/>
                  </a:lnTo>
                  <a:lnTo>
                    <a:pt x="1588" y="3378"/>
                  </a:lnTo>
                  <a:lnTo>
                    <a:pt x="1512" y="3264"/>
                  </a:lnTo>
                  <a:lnTo>
                    <a:pt x="1498" y="3245"/>
                  </a:lnTo>
                  <a:lnTo>
                    <a:pt x="1787" y="3031"/>
                  </a:lnTo>
                  <a:close/>
                  <a:moveTo>
                    <a:pt x="2117" y="3755"/>
                  </a:moveTo>
                  <a:lnTo>
                    <a:pt x="2139" y="3877"/>
                  </a:lnTo>
                  <a:lnTo>
                    <a:pt x="2159" y="4018"/>
                  </a:lnTo>
                  <a:lnTo>
                    <a:pt x="2170" y="4125"/>
                  </a:lnTo>
                  <a:lnTo>
                    <a:pt x="1812" y="4162"/>
                  </a:lnTo>
                  <a:lnTo>
                    <a:pt x="1802" y="4069"/>
                  </a:lnTo>
                  <a:lnTo>
                    <a:pt x="1784" y="3940"/>
                  </a:lnTo>
                  <a:lnTo>
                    <a:pt x="1762" y="3819"/>
                  </a:lnTo>
                  <a:lnTo>
                    <a:pt x="2117" y="3755"/>
                  </a:lnTo>
                  <a:close/>
                  <a:moveTo>
                    <a:pt x="2201" y="4484"/>
                  </a:moveTo>
                  <a:lnTo>
                    <a:pt x="2221" y="4677"/>
                  </a:lnTo>
                  <a:lnTo>
                    <a:pt x="2238" y="4784"/>
                  </a:lnTo>
                  <a:lnTo>
                    <a:pt x="2246" y="4818"/>
                  </a:lnTo>
                  <a:lnTo>
                    <a:pt x="1895" y="4898"/>
                  </a:lnTo>
                  <a:lnTo>
                    <a:pt x="1883" y="4841"/>
                  </a:lnTo>
                  <a:lnTo>
                    <a:pt x="1862" y="4712"/>
                  </a:lnTo>
                  <a:lnTo>
                    <a:pt x="1843" y="4520"/>
                  </a:lnTo>
                  <a:lnTo>
                    <a:pt x="2201" y="4484"/>
                  </a:lnTo>
                  <a:close/>
                  <a:moveTo>
                    <a:pt x="2360" y="5087"/>
                  </a:moveTo>
                  <a:lnTo>
                    <a:pt x="2368" y="5098"/>
                  </a:lnTo>
                  <a:lnTo>
                    <a:pt x="2346" y="5071"/>
                  </a:lnTo>
                  <a:lnTo>
                    <a:pt x="2416" y="5141"/>
                  </a:lnTo>
                  <a:lnTo>
                    <a:pt x="2386" y="5117"/>
                  </a:lnTo>
                  <a:lnTo>
                    <a:pt x="2470" y="5171"/>
                  </a:lnTo>
                  <a:lnTo>
                    <a:pt x="2436" y="5154"/>
                  </a:lnTo>
                  <a:lnTo>
                    <a:pt x="2531" y="5190"/>
                  </a:lnTo>
                  <a:lnTo>
                    <a:pt x="2501" y="5182"/>
                  </a:lnTo>
                  <a:lnTo>
                    <a:pt x="2546" y="5190"/>
                  </a:lnTo>
                  <a:lnTo>
                    <a:pt x="2478" y="5544"/>
                  </a:lnTo>
                  <a:lnTo>
                    <a:pt x="2434" y="5535"/>
                  </a:lnTo>
                  <a:cubicBezTo>
                    <a:pt x="2424" y="5533"/>
                    <a:pt x="2413" y="5530"/>
                    <a:pt x="2404" y="5527"/>
                  </a:cubicBezTo>
                  <a:lnTo>
                    <a:pt x="2309" y="5491"/>
                  </a:lnTo>
                  <a:cubicBezTo>
                    <a:pt x="2297" y="5486"/>
                    <a:pt x="2286" y="5481"/>
                    <a:pt x="2275" y="5474"/>
                  </a:cubicBezTo>
                  <a:lnTo>
                    <a:pt x="2191" y="5420"/>
                  </a:lnTo>
                  <a:cubicBezTo>
                    <a:pt x="2180" y="5413"/>
                    <a:pt x="2170" y="5405"/>
                    <a:pt x="2161" y="5396"/>
                  </a:cubicBezTo>
                  <a:lnTo>
                    <a:pt x="2091" y="5326"/>
                  </a:lnTo>
                  <a:cubicBezTo>
                    <a:pt x="2083" y="5317"/>
                    <a:pt x="2075" y="5308"/>
                    <a:pt x="2069" y="5299"/>
                  </a:cubicBezTo>
                  <a:lnTo>
                    <a:pt x="2061" y="5287"/>
                  </a:lnTo>
                  <a:lnTo>
                    <a:pt x="2360" y="5087"/>
                  </a:lnTo>
                  <a:close/>
                  <a:moveTo>
                    <a:pt x="2858" y="5201"/>
                  </a:moveTo>
                  <a:lnTo>
                    <a:pt x="2925" y="5196"/>
                  </a:lnTo>
                  <a:lnTo>
                    <a:pt x="3187" y="5165"/>
                  </a:lnTo>
                  <a:lnTo>
                    <a:pt x="3209" y="5162"/>
                  </a:lnTo>
                  <a:lnTo>
                    <a:pt x="3248" y="5520"/>
                  </a:lnTo>
                  <a:lnTo>
                    <a:pt x="3230" y="5522"/>
                  </a:lnTo>
                  <a:lnTo>
                    <a:pt x="2950" y="5555"/>
                  </a:lnTo>
                  <a:lnTo>
                    <a:pt x="2883" y="5560"/>
                  </a:lnTo>
                  <a:lnTo>
                    <a:pt x="2858" y="5201"/>
                  </a:lnTo>
                  <a:close/>
                  <a:moveTo>
                    <a:pt x="3575" y="5127"/>
                  </a:moveTo>
                  <a:lnTo>
                    <a:pt x="3619" y="5124"/>
                  </a:lnTo>
                  <a:lnTo>
                    <a:pt x="3768" y="5122"/>
                  </a:lnTo>
                  <a:lnTo>
                    <a:pt x="3917" y="5132"/>
                  </a:lnTo>
                  <a:lnTo>
                    <a:pt x="3977" y="5141"/>
                  </a:lnTo>
                  <a:lnTo>
                    <a:pt x="3915" y="5496"/>
                  </a:lnTo>
                  <a:lnTo>
                    <a:pt x="3894" y="5491"/>
                  </a:lnTo>
                  <a:lnTo>
                    <a:pt x="3771" y="5482"/>
                  </a:lnTo>
                  <a:lnTo>
                    <a:pt x="3642" y="5483"/>
                  </a:lnTo>
                  <a:lnTo>
                    <a:pt x="3598" y="5486"/>
                  </a:lnTo>
                  <a:lnTo>
                    <a:pt x="3575" y="5127"/>
                  </a:lnTo>
                  <a:close/>
                  <a:moveTo>
                    <a:pt x="4381" y="5276"/>
                  </a:moveTo>
                  <a:lnTo>
                    <a:pt x="4494" y="5346"/>
                  </a:lnTo>
                  <a:lnTo>
                    <a:pt x="4619" y="5435"/>
                  </a:lnTo>
                  <a:lnTo>
                    <a:pt x="4693" y="5495"/>
                  </a:lnTo>
                  <a:lnTo>
                    <a:pt x="4468" y="5776"/>
                  </a:lnTo>
                  <a:lnTo>
                    <a:pt x="4408" y="5728"/>
                  </a:lnTo>
                  <a:lnTo>
                    <a:pt x="4305" y="5653"/>
                  </a:lnTo>
                  <a:lnTo>
                    <a:pt x="4191" y="5583"/>
                  </a:lnTo>
                  <a:lnTo>
                    <a:pt x="4381" y="5276"/>
                  </a:lnTo>
                  <a:close/>
                  <a:moveTo>
                    <a:pt x="4977" y="5755"/>
                  </a:moveTo>
                  <a:lnTo>
                    <a:pt x="5085" y="5869"/>
                  </a:lnTo>
                  <a:lnTo>
                    <a:pt x="5195" y="5993"/>
                  </a:lnTo>
                  <a:lnTo>
                    <a:pt x="5226" y="6030"/>
                  </a:lnTo>
                  <a:lnTo>
                    <a:pt x="4950" y="6261"/>
                  </a:lnTo>
                  <a:lnTo>
                    <a:pt x="4926" y="6232"/>
                  </a:lnTo>
                  <a:lnTo>
                    <a:pt x="4822" y="6116"/>
                  </a:lnTo>
                  <a:lnTo>
                    <a:pt x="4715" y="6002"/>
                  </a:lnTo>
                  <a:lnTo>
                    <a:pt x="4977" y="5755"/>
                  </a:lnTo>
                  <a:close/>
                  <a:moveTo>
                    <a:pt x="5454" y="6316"/>
                  </a:moveTo>
                  <a:lnTo>
                    <a:pt x="5518" y="6398"/>
                  </a:lnTo>
                  <a:lnTo>
                    <a:pt x="5672" y="6610"/>
                  </a:lnTo>
                  <a:lnTo>
                    <a:pt x="5381" y="6821"/>
                  </a:lnTo>
                  <a:lnTo>
                    <a:pt x="5235" y="6619"/>
                  </a:lnTo>
                  <a:lnTo>
                    <a:pt x="5171" y="6537"/>
                  </a:lnTo>
                  <a:lnTo>
                    <a:pt x="5454" y="6316"/>
                  </a:lnTo>
                  <a:close/>
                  <a:moveTo>
                    <a:pt x="5882" y="6907"/>
                  </a:moveTo>
                  <a:lnTo>
                    <a:pt x="5937" y="6985"/>
                  </a:lnTo>
                  <a:lnTo>
                    <a:pt x="6087" y="7205"/>
                  </a:lnTo>
                  <a:lnTo>
                    <a:pt x="5790" y="7408"/>
                  </a:lnTo>
                  <a:lnTo>
                    <a:pt x="5642" y="7192"/>
                  </a:lnTo>
                  <a:lnTo>
                    <a:pt x="5587" y="7113"/>
                  </a:lnTo>
                  <a:lnTo>
                    <a:pt x="5882" y="6907"/>
                  </a:lnTo>
                  <a:close/>
                </a:path>
              </a:pathLst>
            </a:custGeom>
            <a:solidFill>
              <a:srgbClr val="00B050"/>
            </a:solidFill>
            <a:ln w="3175" cap="flat">
              <a:solidFill>
                <a:srgbClr val="00B050"/>
              </a:solidFill>
              <a:prstDash val="solid"/>
              <a:bevel/>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89" name="Rectangle 265"/>
            <p:cNvSpPr>
              <a:spLocks noChangeArrowheads="1"/>
            </p:cNvSpPr>
            <p:nvPr/>
          </p:nvSpPr>
          <p:spPr bwMode="auto">
            <a:xfrm>
              <a:off x="1790" y="1800"/>
              <a:ext cx="133"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歩行</a:t>
              </a:r>
              <a:endParaRPr kumimoji="1" 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90" name="Rectangle 266"/>
            <p:cNvSpPr>
              <a:spLocks noChangeArrowheads="1"/>
            </p:cNvSpPr>
            <p:nvPr/>
          </p:nvSpPr>
          <p:spPr bwMode="auto">
            <a:xfrm>
              <a:off x="1973" y="1797"/>
              <a:ext cx="1225" cy="10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dirty="0" smtClean="0">
                  <a:ln>
                    <a:noFill/>
                  </a:ln>
                  <a:solidFill>
                    <a:srgbClr val="FFFFFF"/>
                  </a:solidFill>
                  <a:effectLst/>
                  <a:latin typeface="ＭＳ ゴシック" pitchFamily="49" charset="-128"/>
                  <a:ea typeface="ＭＳ ゴシック" pitchFamily="49" charset="-128"/>
                  <a:cs typeface="ＭＳ Ｐゴシック" pitchFamily="50" charset="-128"/>
                </a:rPr>
                <a:t>者専用道路（もみじ橋通り）</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91" name="Rectangle 267"/>
            <p:cNvSpPr>
              <a:spLocks noChangeArrowheads="1"/>
            </p:cNvSpPr>
            <p:nvPr/>
          </p:nvSpPr>
          <p:spPr bwMode="auto">
            <a:xfrm>
              <a:off x="3046" y="1800"/>
              <a:ext cx="90"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100" b="0" i="0" u="none" strike="noStrike" cap="none" normalizeH="0" baseline="0" smtClean="0">
                  <a:ln>
                    <a:noFill/>
                  </a:ln>
                  <a:solidFill>
                    <a:srgbClr val="FFFFFF"/>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grpSp>
          <p:nvGrpSpPr>
            <p:cNvPr id="1294" name="Group 270"/>
            <p:cNvGrpSpPr>
              <a:grpSpLocks/>
            </p:cNvGrpSpPr>
            <p:nvPr/>
          </p:nvGrpSpPr>
          <p:grpSpPr bwMode="auto">
            <a:xfrm>
              <a:off x="2862" y="786"/>
              <a:ext cx="608" cy="983"/>
              <a:chOff x="2862" y="786"/>
              <a:chExt cx="608" cy="983"/>
            </a:xfrm>
          </p:grpSpPr>
          <p:sp>
            <p:nvSpPr>
              <p:cNvPr id="1292" name="Freeform 268"/>
              <p:cNvSpPr>
                <a:spLocks/>
              </p:cNvSpPr>
              <p:nvPr/>
            </p:nvSpPr>
            <p:spPr bwMode="auto">
              <a:xfrm>
                <a:off x="2862" y="786"/>
                <a:ext cx="608" cy="983"/>
              </a:xfrm>
              <a:custGeom>
                <a:avLst/>
                <a:gdLst/>
                <a:ahLst/>
                <a:cxnLst>
                  <a:cxn ang="0">
                    <a:pos x="1014" y="0"/>
                  </a:cxn>
                  <a:cxn ang="0">
                    <a:pos x="0" y="1014"/>
                  </a:cxn>
                  <a:cxn ang="0">
                    <a:pos x="0" y="8827"/>
                  </a:cxn>
                  <a:cxn ang="0">
                    <a:pos x="1014" y="9840"/>
                  </a:cxn>
                  <a:cxn ang="0">
                    <a:pos x="5067" y="9840"/>
                  </a:cxn>
                  <a:cxn ang="0">
                    <a:pos x="6080" y="8827"/>
                  </a:cxn>
                  <a:cxn ang="0">
                    <a:pos x="6080" y="1014"/>
                  </a:cxn>
                  <a:cxn ang="0">
                    <a:pos x="5067" y="0"/>
                  </a:cxn>
                  <a:cxn ang="0">
                    <a:pos x="1014" y="0"/>
                  </a:cxn>
                </a:cxnLst>
                <a:rect l="0" t="0" r="r" b="b"/>
                <a:pathLst>
                  <a:path w="6080" h="9840">
                    <a:moveTo>
                      <a:pt x="1014" y="0"/>
                    </a:moveTo>
                    <a:cubicBezTo>
                      <a:pt x="454" y="0"/>
                      <a:pt x="0" y="454"/>
                      <a:pt x="0" y="1014"/>
                    </a:cubicBezTo>
                    <a:lnTo>
                      <a:pt x="0" y="8827"/>
                    </a:lnTo>
                    <a:cubicBezTo>
                      <a:pt x="0" y="9387"/>
                      <a:pt x="454" y="9840"/>
                      <a:pt x="1014" y="9840"/>
                    </a:cubicBezTo>
                    <a:lnTo>
                      <a:pt x="5067" y="9840"/>
                    </a:lnTo>
                    <a:cubicBezTo>
                      <a:pt x="5627" y="9840"/>
                      <a:pt x="6080" y="9387"/>
                      <a:pt x="6080" y="8827"/>
                    </a:cubicBezTo>
                    <a:lnTo>
                      <a:pt x="6080" y="1014"/>
                    </a:lnTo>
                    <a:cubicBezTo>
                      <a:pt x="6080" y="454"/>
                      <a:pt x="5627" y="0"/>
                      <a:pt x="5067" y="0"/>
                    </a:cubicBezTo>
                    <a:lnTo>
                      <a:pt x="1014" y="0"/>
                    </a:lnTo>
                    <a:close/>
                  </a:path>
                </a:pathLst>
              </a:custGeom>
              <a:solidFill>
                <a:srgbClr val="E5B8B7"/>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293" name="Freeform 269"/>
              <p:cNvSpPr>
                <a:spLocks/>
              </p:cNvSpPr>
              <p:nvPr/>
            </p:nvSpPr>
            <p:spPr bwMode="auto">
              <a:xfrm>
                <a:off x="2862" y="786"/>
                <a:ext cx="608" cy="983"/>
              </a:xfrm>
              <a:custGeom>
                <a:avLst/>
                <a:gdLst/>
                <a:ahLst/>
                <a:cxnLst>
                  <a:cxn ang="0">
                    <a:pos x="1014" y="0"/>
                  </a:cxn>
                  <a:cxn ang="0">
                    <a:pos x="0" y="1014"/>
                  </a:cxn>
                  <a:cxn ang="0">
                    <a:pos x="0" y="8827"/>
                  </a:cxn>
                  <a:cxn ang="0">
                    <a:pos x="1014" y="9840"/>
                  </a:cxn>
                  <a:cxn ang="0">
                    <a:pos x="5067" y="9840"/>
                  </a:cxn>
                  <a:cxn ang="0">
                    <a:pos x="6080" y="8827"/>
                  </a:cxn>
                  <a:cxn ang="0">
                    <a:pos x="6080" y="1014"/>
                  </a:cxn>
                  <a:cxn ang="0">
                    <a:pos x="5067" y="0"/>
                  </a:cxn>
                  <a:cxn ang="0">
                    <a:pos x="1014" y="0"/>
                  </a:cxn>
                </a:cxnLst>
                <a:rect l="0" t="0" r="r" b="b"/>
                <a:pathLst>
                  <a:path w="6080" h="9840">
                    <a:moveTo>
                      <a:pt x="1014" y="0"/>
                    </a:moveTo>
                    <a:cubicBezTo>
                      <a:pt x="454" y="0"/>
                      <a:pt x="0" y="454"/>
                      <a:pt x="0" y="1014"/>
                    </a:cubicBezTo>
                    <a:lnTo>
                      <a:pt x="0" y="8827"/>
                    </a:lnTo>
                    <a:cubicBezTo>
                      <a:pt x="0" y="9387"/>
                      <a:pt x="454" y="9840"/>
                      <a:pt x="1014" y="9840"/>
                    </a:cubicBezTo>
                    <a:lnTo>
                      <a:pt x="5067" y="9840"/>
                    </a:lnTo>
                    <a:cubicBezTo>
                      <a:pt x="5627" y="9840"/>
                      <a:pt x="6080" y="9387"/>
                      <a:pt x="6080" y="8827"/>
                    </a:cubicBezTo>
                    <a:lnTo>
                      <a:pt x="6080" y="1014"/>
                    </a:lnTo>
                    <a:cubicBezTo>
                      <a:pt x="6080" y="454"/>
                      <a:pt x="5627" y="0"/>
                      <a:pt x="5067" y="0"/>
                    </a:cubicBezTo>
                    <a:lnTo>
                      <a:pt x="1014"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sp>
          <p:nvSpPr>
            <p:cNvPr id="1295" name="Rectangle 271"/>
            <p:cNvSpPr>
              <a:spLocks noChangeArrowheads="1"/>
            </p:cNvSpPr>
            <p:nvPr/>
          </p:nvSpPr>
          <p:spPr bwMode="auto">
            <a:xfrm>
              <a:off x="3049" y="1238"/>
              <a:ext cx="330" cy="116"/>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200" b="0" i="0" u="none" strike="noStrike" cap="none" normalizeH="0" baseline="0" dirty="0" smtClean="0">
                  <a:ln>
                    <a:noFill/>
                  </a:ln>
                  <a:solidFill>
                    <a:srgbClr val="000000"/>
                  </a:solidFill>
                  <a:effectLst/>
                  <a:latin typeface="ＭＳ ゴシック" pitchFamily="49" charset="-128"/>
                  <a:ea typeface="ＭＳ ゴシック" pitchFamily="49" charset="-128"/>
                  <a:cs typeface="ＭＳ Ｐゴシック" pitchFamily="50" charset="-128"/>
                </a:rPr>
                <a:t>中学校</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96" name="Rectangle 272"/>
            <p:cNvSpPr>
              <a:spLocks noChangeArrowheads="1"/>
            </p:cNvSpPr>
            <p:nvPr/>
          </p:nvSpPr>
          <p:spPr bwMode="auto">
            <a:xfrm>
              <a:off x="3337" y="1238"/>
              <a:ext cx="96" cy="10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2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97" name="Rectangle 273"/>
            <p:cNvSpPr>
              <a:spLocks noChangeArrowheads="1"/>
            </p:cNvSpPr>
            <p:nvPr/>
          </p:nvSpPr>
          <p:spPr bwMode="auto">
            <a:xfrm>
              <a:off x="3663" y="1942"/>
              <a:ext cx="397"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1100" b="0" i="0" u="none" strike="noStrike" cap="none" normalizeH="0" baseline="0" dirty="0" smtClean="0">
                  <a:ln>
                    <a:noFill/>
                  </a:ln>
                  <a:solidFill>
                    <a:srgbClr val="000000"/>
                  </a:solidFill>
                  <a:effectLst/>
                  <a:latin typeface="ＭＳ ゴシック" pitchFamily="49" charset="-128"/>
                  <a:ea typeface="ＭＳ ゴシック" pitchFamily="49" charset="-128"/>
                  <a:cs typeface="ＭＳ Ｐゴシック" pitchFamily="50" charset="-128"/>
                </a:rPr>
                <a:t>東町近隣センター</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
          <p:nvSpPr>
            <p:cNvPr id="1298" name="Rectangle 274"/>
            <p:cNvSpPr>
              <a:spLocks noChangeArrowheads="1"/>
            </p:cNvSpPr>
            <p:nvPr/>
          </p:nvSpPr>
          <p:spPr bwMode="auto">
            <a:xfrm>
              <a:off x="4335" y="1942"/>
              <a:ext cx="90" cy="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ja-JP" sz="1100" b="0" i="0" u="none" strike="noStrike" cap="none" normalizeH="0" baseline="0" smtClean="0">
                  <a:ln>
                    <a:noFill/>
                  </a:ln>
                  <a:solidFill>
                    <a:srgbClr val="000000"/>
                  </a:solidFill>
                  <a:effectLst/>
                  <a:latin typeface="ＭＳ ゴシック" pitchFamily="49" charset="-128"/>
                  <a:ea typeface="ＭＳ ゴシック" pitchFamily="49" charset="-128"/>
                  <a:cs typeface="ＭＳ Ｐゴシック" pitchFamily="50" charset="-128"/>
                </a:rPr>
                <a:t> </a:t>
              </a:r>
              <a:endParaRPr kumimoji="1" lang="ja-JP" altLang="ja-JP" sz="1800" b="0" i="0" u="none" strike="noStrike" cap="none" normalizeH="0" baseline="0" smtClean="0">
                <a:ln>
                  <a:noFill/>
                </a:ln>
                <a:solidFill>
                  <a:schemeClr val="tx1"/>
                </a:solidFill>
                <a:effectLst/>
                <a:latin typeface="Arial" pitchFamily="34" charset="0"/>
                <a:ea typeface="ＭＳ Ｐゴシック" pitchFamily="50" charset="-128"/>
                <a:cs typeface="ＭＳ Ｐゴシック" pitchFamily="50" charset="-128"/>
              </a:endParaRPr>
            </a:p>
          </p:txBody>
        </p:sp>
        <p:grpSp>
          <p:nvGrpSpPr>
            <p:cNvPr id="1301" name="Group 277"/>
            <p:cNvGrpSpPr>
              <a:grpSpLocks/>
            </p:cNvGrpSpPr>
            <p:nvPr/>
          </p:nvGrpSpPr>
          <p:grpSpPr bwMode="auto">
            <a:xfrm>
              <a:off x="2527" y="1429"/>
              <a:ext cx="335" cy="340"/>
              <a:chOff x="2527" y="1429"/>
              <a:chExt cx="335" cy="340"/>
            </a:xfrm>
          </p:grpSpPr>
          <p:sp>
            <p:nvSpPr>
              <p:cNvPr id="1299" name="Freeform 275"/>
              <p:cNvSpPr>
                <a:spLocks/>
              </p:cNvSpPr>
              <p:nvPr/>
            </p:nvSpPr>
            <p:spPr bwMode="auto">
              <a:xfrm>
                <a:off x="2527" y="1429"/>
                <a:ext cx="335" cy="340"/>
              </a:xfrm>
              <a:custGeom>
                <a:avLst/>
                <a:gdLst/>
                <a:ahLst/>
                <a:cxnLst>
                  <a:cxn ang="0">
                    <a:pos x="558" y="0"/>
                  </a:cxn>
                  <a:cxn ang="0">
                    <a:pos x="0" y="558"/>
                  </a:cxn>
                  <a:cxn ang="0">
                    <a:pos x="0" y="2842"/>
                  </a:cxn>
                  <a:cxn ang="0">
                    <a:pos x="558" y="3400"/>
                  </a:cxn>
                  <a:cxn ang="0">
                    <a:pos x="2790" y="3400"/>
                  </a:cxn>
                  <a:cxn ang="0">
                    <a:pos x="3348" y="2842"/>
                  </a:cxn>
                  <a:cxn ang="0">
                    <a:pos x="3348" y="558"/>
                  </a:cxn>
                  <a:cxn ang="0">
                    <a:pos x="2790" y="0"/>
                  </a:cxn>
                  <a:cxn ang="0">
                    <a:pos x="558" y="0"/>
                  </a:cxn>
                </a:cxnLst>
                <a:rect l="0" t="0" r="r" b="b"/>
                <a:pathLst>
                  <a:path w="3348" h="3400">
                    <a:moveTo>
                      <a:pt x="558" y="0"/>
                    </a:moveTo>
                    <a:cubicBezTo>
                      <a:pt x="250" y="0"/>
                      <a:pt x="0" y="250"/>
                      <a:pt x="0" y="558"/>
                    </a:cubicBezTo>
                    <a:lnTo>
                      <a:pt x="0" y="2842"/>
                    </a:lnTo>
                    <a:cubicBezTo>
                      <a:pt x="0" y="3151"/>
                      <a:pt x="250" y="3400"/>
                      <a:pt x="558" y="3400"/>
                    </a:cubicBezTo>
                    <a:lnTo>
                      <a:pt x="2790" y="3400"/>
                    </a:lnTo>
                    <a:cubicBezTo>
                      <a:pt x="3099" y="3400"/>
                      <a:pt x="3348" y="3151"/>
                      <a:pt x="3348" y="2842"/>
                    </a:cubicBezTo>
                    <a:lnTo>
                      <a:pt x="3348" y="558"/>
                    </a:lnTo>
                    <a:cubicBezTo>
                      <a:pt x="3348" y="250"/>
                      <a:pt x="3099" y="0"/>
                      <a:pt x="2790" y="0"/>
                    </a:cubicBezTo>
                    <a:lnTo>
                      <a:pt x="558" y="0"/>
                    </a:lnTo>
                    <a:close/>
                  </a:path>
                </a:pathLst>
              </a:custGeom>
              <a:solidFill>
                <a:srgbClr val="FFFF6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1300" name="Freeform 276"/>
              <p:cNvSpPr>
                <a:spLocks/>
              </p:cNvSpPr>
              <p:nvPr/>
            </p:nvSpPr>
            <p:spPr bwMode="auto">
              <a:xfrm>
                <a:off x="2527" y="1429"/>
                <a:ext cx="335" cy="340"/>
              </a:xfrm>
              <a:custGeom>
                <a:avLst/>
                <a:gdLst/>
                <a:ahLst/>
                <a:cxnLst>
                  <a:cxn ang="0">
                    <a:pos x="558" y="0"/>
                  </a:cxn>
                  <a:cxn ang="0">
                    <a:pos x="0" y="558"/>
                  </a:cxn>
                  <a:cxn ang="0">
                    <a:pos x="0" y="2842"/>
                  </a:cxn>
                  <a:cxn ang="0">
                    <a:pos x="558" y="3400"/>
                  </a:cxn>
                  <a:cxn ang="0">
                    <a:pos x="2790" y="3400"/>
                  </a:cxn>
                  <a:cxn ang="0">
                    <a:pos x="3348" y="2842"/>
                  </a:cxn>
                  <a:cxn ang="0">
                    <a:pos x="3348" y="558"/>
                  </a:cxn>
                  <a:cxn ang="0">
                    <a:pos x="2790" y="0"/>
                  </a:cxn>
                  <a:cxn ang="0">
                    <a:pos x="558" y="0"/>
                  </a:cxn>
                </a:cxnLst>
                <a:rect l="0" t="0" r="r" b="b"/>
                <a:pathLst>
                  <a:path w="3348" h="3400">
                    <a:moveTo>
                      <a:pt x="558" y="0"/>
                    </a:moveTo>
                    <a:cubicBezTo>
                      <a:pt x="250" y="0"/>
                      <a:pt x="0" y="250"/>
                      <a:pt x="0" y="558"/>
                    </a:cubicBezTo>
                    <a:lnTo>
                      <a:pt x="0" y="2842"/>
                    </a:lnTo>
                    <a:cubicBezTo>
                      <a:pt x="0" y="3151"/>
                      <a:pt x="250" y="3400"/>
                      <a:pt x="558" y="3400"/>
                    </a:cubicBezTo>
                    <a:lnTo>
                      <a:pt x="2790" y="3400"/>
                    </a:lnTo>
                    <a:cubicBezTo>
                      <a:pt x="3099" y="3400"/>
                      <a:pt x="3348" y="3151"/>
                      <a:pt x="3348" y="2842"/>
                    </a:cubicBezTo>
                    <a:lnTo>
                      <a:pt x="3348" y="558"/>
                    </a:lnTo>
                    <a:cubicBezTo>
                      <a:pt x="3348" y="250"/>
                      <a:pt x="3099" y="0"/>
                      <a:pt x="2790" y="0"/>
                    </a:cubicBezTo>
                    <a:lnTo>
                      <a:pt x="558" y="0"/>
                    </a:lnTo>
                    <a:close/>
                  </a:path>
                </a:pathLst>
              </a:custGeom>
              <a:noFill/>
              <a:ln w="9525"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grpSp>
      </p:grpSp>
      <p:sp>
        <p:nvSpPr>
          <p:cNvPr id="279" name="Freeform 268"/>
          <p:cNvSpPr>
            <a:spLocks/>
          </p:cNvSpPr>
          <p:nvPr/>
        </p:nvSpPr>
        <p:spPr bwMode="auto">
          <a:xfrm>
            <a:off x="4572000" y="2996952"/>
            <a:ext cx="936000" cy="864000"/>
          </a:xfrm>
          <a:custGeom>
            <a:avLst/>
            <a:gdLst/>
            <a:ahLst/>
            <a:cxnLst>
              <a:cxn ang="0">
                <a:pos x="1014" y="0"/>
              </a:cxn>
              <a:cxn ang="0">
                <a:pos x="0" y="1014"/>
              </a:cxn>
              <a:cxn ang="0">
                <a:pos x="0" y="8827"/>
              </a:cxn>
              <a:cxn ang="0">
                <a:pos x="1014" y="9840"/>
              </a:cxn>
              <a:cxn ang="0">
                <a:pos x="5067" y="9840"/>
              </a:cxn>
              <a:cxn ang="0">
                <a:pos x="6080" y="8827"/>
              </a:cxn>
              <a:cxn ang="0">
                <a:pos x="6080" y="1014"/>
              </a:cxn>
              <a:cxn ang="0">
                <a:pos x="5067" y="0"/>
              </a:cxn>
              <a:cxn ang="0">
                <a:pos x="1014" y="0"/>
              </a:cxn>
            </a:cxnLst>
            <a:rect l="0" t="0" r="r" b="b"/>
            <a:pathLst>
              <a:path w="6080" h="9840">
                <a:moveTo>
                  <a:pt x="1014" y="0"/>
                </a:moveTo>
                <a:cubicBezTo>
                  <a:pt x="454" y="0"/>
                  <a:pt x="0" y="454"/>
                  <a:pt x="0" y="1014"/>
                </a:cubicBezTo>
                <a:lnTo>
                  <a:pt x="0" y="8827"/>
                </a:lnTo>
                <a:cubicBezTo>
                  <a:pt x="0" y="9387"/>
                  <a:pt x="454" y="9840"/>
                  <a:pt x="1014" y="9840"/>
                </a:cubicBezTo>
                <a:lnTo>
                  <a:pt x="5067" y="9840"/>
                </a:lnTo>
                <a:cubicBezTo>
                  <a:pt x="5627" y="9840"/>
                  <a:pt x="6080" y="9387"/>
                  <a:pt x="6080" y="8827"/>
                </a:cubicBezTo>
                <a:lnTo>
                  <a:pt x="6080" y="1014"/>
                </a:lnTo>
                <a:cubicBezTo>
                  <a:pt x="6080" y="454"/>
                  <a:pt x="5627" y="0"/>
                  <a:pt x="5067" y="0"/>
                </a:cubicBezTo>
                <a:lnTo>
                  <a:pt x="1014" y="0"/>
                </a:lnTo>
                <a:close/>
              </a:path>
            </a:pathLst>
          </a:custGeom>
          <a:solidFill>
            <a:srgbClr val="E5B8B7"/>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ja-JP" altLang="en-US"/>
          </a:p>
        </p:txBody>
      </p:sp>
      <p:sp>
        <p:nvSpPr>
          <p:cNvPr id="280" name="テキスト ボックス 279"/>
          <p:cNvSpPr txBox="1"/>
          <p:nvPr/>
        </p:nvSpPr>
        <p:spPr>
          <a:xfrm rot="5400000">
            <a:off x="5659666" y="2506253"/>
            <a:ext cx="848999" cy="246221"/>
          </a:xfrm>
          <a:prstGeom prst="rect">
            <a:avLst/>
          </a:prstGeom>
          <a:noFill/>
        </p:spPr>
        <p:txBody>
          <a:bodyPr wrap="square" rtlCol="0">
            <a:spAutoFit/>
          </a:bodyPr>
          <a:lstStyle/>
          <a:p>
            <a:r>
              <a:rPr kumimoji="1" lang="ja-JP" altLang="en-US" sz="1000" spc="-300" dirty="0" smtClean="0"/>
              <a:t>医療センター</a:t>
            </a:r>
            <a:endParaRPr kumimoji="1" lang="ja-JP" altLang="en-US" sz="1000" spc="-300" dirty="0"/>
          </a:p>
        </p:txBody>
      </p:sp>
      <p:pic>
        <p:nvPicPr>
          <p:cNvPr id="102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3212976"/>
            <a:ext cx="4724400"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 name="Rectangle 271"/>
          <p:cNvSpPr>
            <a:spLocks noChangeArrowheads="1"/>
          </p:cNvSpPr>
          <p:nvPr/>
        </p:nvSpPr>
        <p:spPr bwMode="auto">
          <a:xfrm>
            <a:off x="4788024" y="3284984"/>
            <a:ext cx="523800" cy="184666"/>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normalizeH="0" baseline="0" dirty="0" smtClean="0">
                <a:ln>
                  <a:noFill/>
                </a:ln>
                <a:solidFill>
                  <a:srgbClr val="000000"/>
                </a:solidFill>
                <a:effectLst/>
                <a:latin typeface="ＭＳ ゴシック" pitchFamily="49" charset="-128"/>
                <a:ea typeface="ＭＳ ゴシック" pitchFamily="49" charset="-128"/>
                <a:cs typeface="ＭＳ Ｐゴシック" pitchFamily="50" charset="-128"/>
              </a:rPr>
              <a:t>小</a:t>
            </a:r>
            <a:r>
              <a:rPr kumimoji="1" lang="ja-JP" sz="1200" b="0" i="0" u="none" strike="noStrike" cap="none" normalizeH="0" baseline="0" dirty="0" smtClean="0">
                <a:ln>
                  <a:noFill/>
                </a:ln>
                <a:solidFill>
                  <a:srgbClr val="000000"/>
                </a:solidFill>
                <a:effectLst/>
                <a:latin typeface="ＭＳ ゴシック" pitchFamily="49" charset="-128"/>
                <a:ea typeface="ＭＳ ゴシック" pitchFamily="49" charset="-128"/>
                <a:cs typeface="ＭＳ Ｐゴシック" pitchFamily="50" charset="-128"/>
              </a:rPr>
              <a:t>学校</a:t>
            </a:r>
            <a:endParaRPr kumimoji="1" lang="ja-JP" sz="1800" b="0" i="0" u="none" strike="noStrike" cap="none" normalizeH="0" baseline="0" dirty="0" smtClean="0">
              <a:ln>
                <a:noFill/>
              </a:ln>
              <a:solidFill>
                <a:schemeClr val="tx1"/>
              </a:solidFill>
              <a:effectLst/>
              <a:latin typeface="Arial" pitchFamily="34" charset="0"/>
              <a:ea typeface="ＭＳ Ｐゴシック" pitchFamily="50" charset="-128"/>
              <a:cs typeface="ＭＳ Ｐゴシック" pitchFamily="50" charset="-128"/>
            </a:endParaRPr>
          </a:p>
        </p:txBody>
      </p:sp>
    </p:spTree>
    <p:extLst>
      <p:ext uri="{BB962C8B-B14F-4D97-AF65-F5344CB8AC3E}">
        <p14:creationId xmlns:p14="http://schemas.microsoft.com/office/powerpoint/2010/main" val="33369327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r>
              <a:rPr lang="ja-JP" altLang="en-US" dirty="0"/>
              <a:t>（３）「東町サロン」の段階的整備</a:t>
            </a:r>
            <a:r>
              <a:rPr lang="ja-JP" altLang="en-US" dirty="0" smtClean="0"/>
              <a:t>の</a:t>
            </a:r>
            <a:r>
              <a:rPr lang="en-US" altLang="ja-JP" dirty="0" smtClean="0"/>
              <a:t/>
            </a:r>
            <a:br>
              <a:rPr lang="en-US" altLang="ja-JP" dirty="0" smtClean="0"/>
            </a:br>
            <a:r>
              <a:rPr lang="ja-JP" altLang="en-US" dirty="0" smtClean="0"/>
              <a:t>考え方</a:t>
            </a:r>
            <a:r>
              <a:rPr lang="ja-JP" altLang="en-US" dirty="0"/>
              <a:t>と施設内容　　</a:t>
            </a:r>
            <a:endParaRPr kumimoji="1" lang="ja-JP" altLang="en-US" dirty="0"/>
          </a:p>
        </p:txBody>
      </p:sp>
      <p:sp>
        <p:nvSpPr>
          <p:cNvPr id="3" name="コンテンツ プレースホルダー 2"/>
          <p:cNvSpPr>
            <a:spLocks noGrp="1"/>
          </p:cNvSpPr>
          <p:nvPr>
            <p:ph idx="1"/>
          </p:nvPr>
        </p:nvSpPr>
        <p:spPr>
          <a:xfrm>
            <a:off x="457200" y="1600200"/>
            <a:ext cx="8363272" cy="4997152"/>
          </a:xfrm>
        </p:spPr>
        <p:txBody>
          <a:bodyPr>
            <a:normAutofit fontScale="77500" lnSpcReduction="20000"/>
          </a:bodyPr>
          <a:lstStyle/>
          <a:p>
            <a:pPr marL="0" indent="0">
              <a:lnSpc>
                <a:spcPts val="3000"/>
              </a:lnSpc>
              <a:buNone/>
            </a:pPr>
            <a:r>
              <a:rPr lang="ja-JP" altLang="en-US" sz="3900" dirty="0">
                <a:solidFill>
                  <a:srgbClr val="0000FF"/>
                </a:solidFill>
              </a:rPr>
              <a:t>①近い将来の「（仮）東町サロン」の</a:t>
            </a:r>
            <a:r>
              <a:rPr lang="ja-JP" altLang="en-US" sz="3900" dirty="0" smtClean="0">
                <a:solidFill>
                  <a:srgbClr val="0000FF"/>
                </a:solidFill>
              </a:rPr>
              <a:t>イメージ</a:t>
            </a:r>
            <a:endParaRPr lang="en-US" altLang="ja-JP" sz="3900" dirty="0" smtClean="0">
              <a:solidFill>
                <a:srgbClr val="0000FF"/>
              </a:solidFill>
            </a:endParaRPr>
          </a:p>
          <a:p>
            <a:pPr marL="0" indent="0">
              <a:lnSpc>
                <a:spcPts val="3000"/>
              </a:lnSpc>
              <a:buNone/>
            </a:pPr>
            <a:r>
              <a:rPr lang="ja-JP" altLang="en-US" sz="3900" dirty="0" smtClean="0">
                <a:solidFill>
                  <a:srgbClr val="0000FF"/>
                </a:solidFill>
              </a:rPr>
              <a:t>　　　　～近隣センター建替え前～</a:t>
            </a:r>
            <a:endParaRPr lang="ja-JP" altLang="en-US" sz="3900" dirty="0">
              <a:solidFill>
                <a:srgbClr val="0000FF"/>
              </a:solidFill>
            </a:endParaRPr>
          </a:p>
          <a:p>
            <a:pPr marL="0" indent="0">
              <a:buNone/>
            </a:pPr>
            <a:r>
              <a:rPr lang="ja-JP" altLang="en-US" sz="3800" dirty="0" smtClean="0"/>
              <a:t>「</a:t>
            </a:r>
            <a:r>
              <a:rPr lang="ja-JP" altLang="en-US" sz="3800" dirty="0"/>
              <a:t>東町サロン」は、将来、近隣センターに設けるにしても、すぐに完成形を目指すことはできません。まずは、現在ある３つの拠点（街角広場・東町会館・コミュニティルーム）を継続運営しながら、これら３つの拠点を相互に連携する拠点「東町交流室（交流ルーム）」を近隣センターの中に確保するのが良いと考えます。　</a:t>
            </a:r>
          </a:p>
          <a:p>
            <a:pPr marL="0" indent="0">
              <a:buNone/>
            </a:pPr>
            <a:r>
              <a:rPr lang="ja-JP" altLang="en-US" sz="3800" dirty="0" smtClean="0"/>
              <a:t>現在</a:t>
            </a:r>
            <a:r>
              <a:rPr lang="ja-JP" altLang="en-US" sz="3800" dirty="0"/>
              <a:t>の近隣センターの中に設ける新たな拠点</a:t>
            </a:r>
            <a:r>
              <a:rPr lang="ja-JP" altLang="en-US" sz="3800" dirty="0">
                <a:solidFill>
                  <a:srgbClr val="0000FF"/>
                </a:solidFill>
              </a:rPr>
              <a:t>「東町交流室（交流ルーム）」と既存の３つの拠点</a:t>
            </a:r>
            <a:r>
              <a:rPr lang="ja-JP" altLang="en-US" sz="3800" dirty="0"/>
              <a:t>とを併せて</a:t>
            </a:r>
            <a:r>
              <a:rPr lang="ja-JP" altLang="en-US" sz="3800" dirty="0">
                <a:solidFill>
                  <a:srgbClr val="0000FF"/>
                </a:solidFill>
              </a:rPr>
              <a:t>「（仮）東町サロン」</a:t>
            </a:r>
            <a:r>
              <a:rPr lang="ja-JP" altLang="en-US" sz="3800" dirty="0"/>
              <a:t>とします。</a:t>
            </a:r>
          </a:p>
          <a:p>
            <a:endParaRPr kumimoji="1" lang="ja-JP" altLang="en-US" dirty="0"/>
          </a:p>
        </p:txBody>
      </p:sp>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7</a:t>
            </a:fld>
            <a:endParaRPr kumimoji="1" lang="ja-JP" altLang="en-US"/>
          </a:p>
        </p:txBody>
      </p:sp>
    </p:spTree>
    <p:extLst>
      <p:ext uri="{BB962C8B-B14F-4D97-AF65-F5344CB8AC3E}">
        <p14:creationId xmlns:p14="http://schemas.microsoft.com/office/powerpoint/2010/main" val="10728983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395536" y="692696"/>
            <a:ext cx="8352928" cy="5400600"/>
          </a:xfrm>
        </p:spPr>
        <p:txBody>
          <a:bodyPr>
            <a:normAutofit fontScale="70000" lnSpcReduction="20000"/>
          </a:bodyPr>
          <a:lstStyle/>
          <a:p>
            <a:pPr marL="0" indent="0">
              <a:buNone/>
            </a:pPr>
            <a:r>
              <a:rPr lang="ja-JP" altLang="ja-JP" sz="4000" dirty="0">
                <a:solidFill>
                  <a:srgbClr val="0000FF"/>
                </a:solidFill>
              </a:rPr>
              <a:t>◇東町交流室（交流ルーム）→新設</a:t>
            </a:r>
          </a:p>
          <a:p>
            <a:pPr marL="0" indent="0">
              <a:buNone/>
            </a:pPr>
            <a:r>
              <a:rPr lang="ja-JP" altLang="en-US" dirty="0" smtClean="0"/>
              <a:t>　</a:t>
            </a:r>
            <a:r>
              <a:rPr lang="ja-JP" altLang="en-US" b="1" dirty="0"/>
              <a:t>近隣センターの空き店舗または空き施設を活用して新た</a:t>
            </a:r>
            <a:r>
              <a:rPr lang="ja-JP" altLang="en-US" b="1" dirty="0" smtClean="0"/>
              <a:t>に</a:t>
            </a:r>
            <a:r>
              <a:rPr lang="ja-JP" altLang="ja-JP" b="1" dirty="0" smtClean="0"/>
              <a:t>設ける</a:t>
            </a:r>
            <a:r>
              <a:rPr lang="ja-JP" altLang="ja-JP" b="1" dirty="0"/>
              <a:t>。</a:t>
            </a:r>
          </a:p>
          <a:p>
            <a:pPr marL="0" indent="0">
              <a:buNone/>
            </a:pPr>
            <a:r>
              <a:rPr lang="ja-JP" altLang="en-US" b="1" dirty="0" smtClean="0"/>
              <a:t>　</a:t>
            </a:r>
            <a:r>
              <a:rPr lang="ja-JP" altLang="ja-JP" b="1" dirty="0" smtClean="0"/>
              <a:t>確</a:t>
            </a:r>
            <a:r>
              <a:rPr lang="ja-JP" altLang="ja-JP" b="1" dirty="0" smtClean="0"/>
              <a:t>保す</a:t>
            </a:r>
            <a:r>
              <a:rPr lang="ja-JP" altLang="ja-JP" b="1" dirty="0"/>
              <a:t>べき機能</a:t>
            </a:r>
          </a:p>
          <a:p>
            <a:pPr marL="0" indent="0">
              <a:buNone/>
            </a:pPr>
            <a:r>
              <a:rPr lang="ja-JP" altLang="en-US" b="1" dirty="0" smtClean="0"/>
              <a:t>　・</a:t>
            </a:r>
            <a:r>
              <a:rPr lang="ja-JP" altLang="ja-JP" b="1" dirty="0" smtClean="0"/>
              <a:t>地域情報受</a:t>
            </a:r>
            <a:r>
              <a:rPr lang="ja-JP" altLang="ja-JP" b="1" dirty="0"/>
              <a:t>発信</a:t>
            </a:r>
          </a:p>
          <a:p>
            <a:pPr marL="0" indent="0">
              <a:buNone/>
            </a:pPr>
            <a:r>
              <a:rPr lang="ja-JP" altLang="en-US" b="1" dirty="0" smtClean="0"/>
              <a:t>　・</a:t>
            </a:r>
            <a:r>
              <a:rPr lang="ja-JP" altLang="ja-JP" b="1" dirty="0" smtClean="0"/>
              <a:t>各種</a:t>
            </a:r>
            <a:r>
              <a:rPr lang="ja-JP" altLang="ja-JP" b="1" dirty="0"/>
              <a:t>地域団体の情報集約</a:t>
            </a:r>
          </a:p>
          <a:p>
            <a:pPr marL="0" indent="0">
              <a:buNone/>
            </a:pPr>
            <a:r>
              <a:rPr lang="ja-JP" altLang="en-US" b="1" dirty="0" smtClean="0"/>
              <a:t>　・</a:t>
            </a:r>
            <a:r>
              <a:rPr lang="ja-JP" altLang="ja-JP" b="1" dirty="0" smtClean="0"/>
              <a:t>行政</a:t>
            </a:r>
            <a:r>
              <a:rPr lang="ja-JP" altLang="ja-JP" b="1" dirty="0"/>
              <a:t>や保育所、幼稚園、小中学校などとの連携窓口</a:t>
            </a:r>
          </a:p>
          <a:p>
            <a:pPr marL="0" indent="0">
              <a:buNone/>
            </a:pPr>
            <a:r>
              <a:rPr lang="ja-JP" altLang="en-US" b="1" dirty="0" smtClean="0"/>
              <a:t>　・</a:t>
            </a:r>
            <a:r>
              <a:rPr lang="ja-JP" altLang="ja-JP" b="1" dirty="0" smtClean="0"/>
              <a:t>地域</a:t>
            </a:r>
            <a:r>
              <a:rPr lang="ja-JP" altLang="ja-JP" b="1" dirty="0"/>
              <a:t>の諸問題に関する相談窓口（行政、市民団体</a:t>
            </a:r>
            <a:r>
              <a:rPr lang="ja-JP" altLang="ja-JP" b="1" dirty="0" smtClean="0"/>
              <a:t>、</a:t>
            </a:r>
            <a:r>
              <a:rPr lang="ja-JP" altLang="en-US" b="1" dirty="0" smtClean="0"/>
              <a:t>ＮＰＯ</a:t>
            </a:r>
            <a:r>
              <a:rPr lang="ja-JP" altLang="ja-JP" b="1" dirty="0" smtClean="0"/>
              <a:t>、</a:t>
            </a:r>
            <a:endParaRPr lang="en-US" altLang="ja-JP" b="1" dirty="0" smtClean="0"/>
          </a:p>
          <a:p>
            <a:pPr marL="0" indent="0">
              <a:buNone/>
            </a:pPr>
            <a:r>
              <a:rPr lang="ja-JP" altLang="en-US" b="1" dirty="0" smtClean="0"/>
              <a:t>　　　　　　　　　　　　　　　　　　　</a:t>
            </a:r>
            <a:r>
              <a:rPr lang="ja-JP" altLang="ja-JP" b="1" dirty="0" smtClean="0"/>
              <a:t>福祉事</a:t>
            </a:r>
            <a:r>
              <a:rPr lang="ja-JP" altLang="ja-JP" b="1" dirty="0"/>
              <a:t>業者などとの連携窓口）</a:t>
            </a:r>
          </a:p>
          <a:p>
            <a:pPr marL="0" indent="0">
              <a:buNone/>
            </a:pPr>
            <a:r>
              <a:rPr lang="en-US" altLang="ja-JP" dirty="0" smtClean="0"/>
              <a:t/>
            </a:r>
            <a:br>
              <a:rPr lang="en-US" altLang="ja-JP" dirty="0" smtClean="0"/>
            </a:br>
            <a:r>
              <a:rPr lang="ja-JP" altLang="en-US" dirty="0" smtClean="0"/>
              <a:t>　</a:t>
            </a:r>
            <a:r>
              <a:rPr lang="ja-JP" altLang="en-US" b="1" dirty="0" smtClean="0"/>
              <a:t>・</a:t>
            </a:r>
            <a:r>
              <a:rPr lang="ja-JP" altLang="ja-JP" b="1" dirty="0" smtClean="0"/>
              <a:t>上記</a:t>
            </a:r>
            <a:r>
              <a:rPr lang="ja-JP" altLang="ja-JP" b="1" dirty="0"/>
              <a:t>の機能を遂行するための事務スペース、会議スペース</a:t>
            </a:r>
            <a:r>
              <a:rPr lang="ja-JP" altLang="ja-JP" b="1" dirty="0" smtClean="0"/>
              <a:t>、</a:t>
            </a:r>
            <a:endParaRPr lang="en-US" altLang="ja-JP" b="1" dirty="0" smtClean="0"/>
          </a:p>
          <a:p>
            <a:pPr marL="0" indent="0">
              <a:buNone/>
            </a:pPr>
            <a:r>
              <a:rPr lang="ja-JP" altLang="en-US" b="1" dirty="0" smtClean="0"/>
              <a:t>　　</a:t>
            </a:r>
            <a:r>
              <a:rPr lang="ja-JP" altLang="ja-JP" b="1" dirty="0" smtClean="0"/>
              <a:t>資料</a:t>
            </a:r>
            <a:r>
              <a:rPr lang="ja-JP" altLang="ja-JP" b="1" dirty="0"/>
              <a:t>展示・保管スペース、団体メールボックス　など</a:t>
            </a:r>
          </a:p>
          <a:p>
            <a:pPr marL="0" indent="0">
              <a:buNone/>
            </a:pPr>
            <a:endParaRPr lang="en-US" altLang="ja-JP" dirty="0" smtClean="0"/>
          </a:p>
          <a:p>
            <a:pPr marL="0" indent="0">
              <a:buNone/>
            </a:pPr>
            <a:r>
              <a:rPr lang="ja-JP" altLang="ja-JP" sz="4000" dirty="0" smtClean="0">
                <a:solidFill>
                  <a:srgbClr val="0000FF"/>
                </a:solidFill>
              </a:rPr>
              <a:t>◇</a:t>
            </a:r>
            <a:r>
              <a:rPr lang="ja-JP" altLang="ja-JP" sz="4000" dirty="0">
                <a:solidFill>
                  <a:srgbClr val="0000FF"/>
                </a:solidFill>
              </a:rPr>
              <a:t>街角広場、東町会館、コミュニティルーム→継続運営</a:t>
            </a:r>
          </a:p>
          <a:p>
            <a:pPr marL="0" indent="0">
              <a:buNone/>
            </a:pPr>
            <a:r>
              <a:rPr lang="ja-JP" altLang="en-US" dirty="0" smtClean="0"/>
              <a:t>　</a:t>
            </a:r>
            <a:r>
              <a:rPr lang="ja-JP" altLang="ja-JP" b="1" dirty="0" smtClean="0"/>
              <a:t>現在</a:t>
            </a:r>
            <a:r>
              <a:rPr lang="ja-JP" altLang="ja-JP" b="1" dirty="0"/>
              <a:t>の場所で工夫しながら運営を継続する。</a:t>
            </a:r>
          </a:p>
          <a:p>
            <a:endParaRPr kumimoji="1" lang="ja-JP" altLang="en-US" dirty="0"/>
          </a:p>
        </p:txBody>
      </p:sp>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8</a:t>
            </a:fld>
            <a:endParaRPr kumimoji="1" lang="ja-JP" altLang="en-US"/>
          </a:p>
        </p:txBody>
      </p:sp>
    </p:spTree>
    <p:extLst>
      <p:ext uri="{BB962C8B-B14F-4D97-AF65-F5344CB8AC3E}">
        <p14:creationId xmlns:p14="http://schemas.microsoft.com/office/powerpoint/2010/main" val="9142006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908720"/>
            <a:ext cx="7992887"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9</a:t>
            </a:fld>
            <a:endParaRPr kumimoji="1" lang="ja-JP" altLang="en-US"/>
          </a:p>
        </p:txBody>
      </p:sp>
    </p:spTree>
    <p:extLst>
      <p:ext uri="{BB962C8B-B14F-4D97-AF65-F5344CB8AC3E}">
        <p14:creationId xmlns:p14="http://schemas.microsoft.com/office/powerpoint/2010/main" val="17340468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57200" y="620688"/>
            <a:ext cx="8229600" cy="5505475"/>
          </a:xfrm>
        </p:spPr>
        <p:txBody>
          <a:bodyPr>
            <a:normAutofit lnSpcReduction="10000"/>
          </a:bodyPr>
          <a:lstStyle/>
          <a:p>
            <a:pPr marL="0" indent="0">
              <a:lnSpc>
                <a:spcPts val="3000"/>
              </a:lnSpc>
              <a:buNone/>
            </a:pPr>
            <a:r>
              <a:rPr lang="ja-JP" altLang="ja-JP" sz="3600" dirty="0">
                <a:solidFill>
                  <a:srgbClr val="0000FF"/>
                </a:solidFill>
              </a:rPr>
              <a:t>②将来の「東町サロン」の</a:t>
            </a:r>
            <a:r>
              <a:rPr lang="ja-JP" altLang="ja-JP" sz="3600" dirty="0" smtClean="0">
                <a:solidFill>
                  <a:srgbClr val="0000FF"/>
                </a:solidFill>
              </a:rPr>
              <a:t>イメージ</a:t>
            </a:r>
            <a:endParaRPr lang="en-US" altLang="ja-JP" sz="3600" dirty="0" smtClean="0">
              <a:solidFill>
                <a:srgbClr val="0000FF"/>
              </a:solidFill>
            </a:endParaRPr>
          </a:p>
          <a:p>
            <a:pPr marL="0" indent="0">
              <a:lnSpc>
                <a:spcPts val="3000"/>
              </a:lnSpc>
              <a:buNone/>
            </a:pPr>
            <a:r>
              <a:rPr lang="ja-JP" altLang="en-US" sz="3600" dirty="0" smtClean="0">
                <a:solidFill>
                  <a:srgbClr val="0000FF"/>
                </a:solidFill>
              </a:rPr>
              <a:t>　　～</a:t>
            </a:r>
            <a:r>
              <a:rPr lang="ja-JP" altLang="ja-JP" sz="3600" dirty="0" smtClean="0">
                <a:solidFill>
                  <a:srgbClr val="0000FF"/>
                </a:solidFill>
              </a:rPr>
              <a:t>近隣</a:t>
            </a:r>
            <a:r>
              <a:rPr lang="ja-JP" altLang="ja-JP" sz="3600" dirty="0">
                <a:solidFill>
                  <a:srgbClr val="0000FF"/>
                </a:solidFill>
              </a:rPr>
              <a:t>センター建替え</a:t>
            </a:r>
            <a:r>
              <a:rPr lang="ja-JP" altLang="ja-JP" sz="3600" dirty="0" smtClean="0">
                <a:solidFill>
                  <a:srgbClr val="0000FF"/>
                </a:solidFill>
              </a:rPr>
              <a:t>後</a:t>
            </a:r>
            <a:r>
              <a:rPr lang="ja-JP" altLang="en-US" sz="3600" dirty="0" smtClean="0">
                <a:solidFill>
                  <a:srgbClr val="0000FF"/>
                </a:solidFill>
              </a:rPr>
              <a:t>～</a:t>
            </a:r>
            <a:endParaRPr lang="ja-JP" altLang="ja-JP" sz="3600" dirty="0">
              <a:solidFill>
                <a:srgbClr val="0000FF"/>
              </a:solidFill>
            </a:endParaRPr>
          </a:p>
          <a:p>
            <a:pPr marL="0" indent="0">
              <a:buNone/>
            </a:pPr>
            <a:r>
              <a:rPr lang="ja-JP" altLang="ja-JP" dirty="0" smtClean="0"/>
              <a:t>「</a:t>
            </a:r>
            <a:r>
              <a:rPr lang="ja-JP" altLang="ja-JP" dirty="0"/>
              <a:t>東町交流室（交流ルーム）」に地域各団体の拠点（ブース）を加えた</a:t>
            </a:r>
            <a:r>
              <a:rPr lang="ja-JP" altLang="ja-JP" dirty="0">
                <a:solidFill>
                  <a:srgbClr val="0000FF"/>
                </a:solidFill>
              </a:rPr>
              <a:t>「コミュニティセンター」</a:t>
            </a:r>
            <a:r>
              <a:rPr lang="ja-JP" altLang="ja-JP" dirty="0"/>
              <a:t>を整備して、東町の地域活動の中心施設とします。</a:t>
            </a:r>
          </a:p>
          <a:p>
            <a:pPr marL="0" indent="0">
              <a:buNone/>
            </a:pPr>
            <a:r>
              <a:rPr lang="ja-JP" altLang="ja-JP" dirty="0" smtClean="0"/>
              <a:t>「</a:t>
            </a:r>
            <a:r>
              <a:rPr lang="ja-JP" altLang="ja-JP" dirty="0"/>
              <a:t>コミュニティセンター」に隣接して、現在の街角広場のコミュニティカフェの役割と東町会館の貸集会室の役割などを兼ね備えた</a:t>
            </a:r>
            <a:r>
              <a:rPr lang="ja-JP" altLang="ja-JP" dirty="0">
                <a:solidFill>
                  <a:srgbClr val="0000FF"/>
                </a:solidFill>
              </a:rPr>
              <a:t>「新街角広場」</a:t>
            </a:r>
            <a:r>
              <a:rPr lang="ja-JP" altLang="ja-JP" dirty="0"/>
              <a:t>を設置します。</a:t>
            </a:r>
          </a:p>
          <a:p>
            <a:pPr marL="0" indent="0">
              <a:buNone/>
            </a:pPr>
            <a:r>
              <a:rPr lang="ja-JP" altLang="ja-JP" dirty="0" smtClean="0">
                <a:solidFill>
                  <a:srgbClr val="0000FF"/>
                </a:solidFill>
              </a:rPr>
              <a:t>「</a:t>
            </a:r>
            <a:r>
              <a:rPr lang="ja-JP" altLang="ja-JP" dirty="0">
                <a:solidFill>
                  <a:srgbClr val="0000FF"/>
                </a:solidFill>
              </a:rPr>
              <a:t>コミュニティセンター」と「新街角広場」を合わせて「東町サロン」とします。</a:t>
            </a:r>
          </a:p>
          <a:p>
            <a:pPr marL="0" indent="0">
              <a:buNone/>
            </a:pPr>
            <a:endParaRPr lang="en-US" altLang="ja-JP" dirty="0" smtClean="0"/>
          </a:p>
          <a:p>
            <a:endParaRPr kumimoji="1" lang="ja-JP" altLang="en-US" dirty="0"/>
          </a:p>
        </p:txBody>
      </p:sp>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10</a:t>
            </a:fld>
            <a:endParaRPr kumimoji="1" lang="ja-JP" altLang="en-US"/>
          </a:p>
        </p:txBody>
      </p:sp>
    </p:spTree>
    <p:extLst>
      <p:ext uri="{BB962C8B-B14F-4D97-AF65-F5344CB8AC3E}">
        <p14:creationId xmlns:p14="http://schemas.microsoft.com/office/powerpoint/2010/main" val="23618879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67544" y="260648"/>
            <a:ext cx="8229600" cy="6408712"/>
          </a:xfrm>
        </p:spPr>
        <p:txBody>
          <a:bodyPr>
            <a:normAutofit fontScale="25000" lnSpcReduction="20000"/>
          </a:bodyPr>
          <a:lstStyle/>
          <a:p>
            <a:pPr marL="0" indent="0">
              <a:buNone/>
            </a:pPr>
            <a:r>
              <a:rPr lang="ja-JP" altLang="ja-JP" sz="11200" b="1" dirty="0" smtClean="0">
                <a:solidFill>
                  <a:srgbClr val="0000FF"/>
                </a:solidFill>
              </a:rPr>
              <a:t>◇コミュニティセンター</a:t>
            </a:r>
          </a:p>
          <a:p>
            <a:pPr marL="0" indent="0">
              <a:buNone/>
            </a:pPr>
            <a:r>
              <a:rPr lang="ja-JP" altLang="en-US" sz="11200" b="1" dirty="0" smtClean="0"/>
              <a:t>　</a:t>
            </a:r>
            <a:r>
              <a:rPr lang="ja-JP" altLang="ja-JP" sz="11200" b="1" dirty="0" smtClean="0"/>
              <a:t>望まれる</a:t>
            </a:r>
            <a:r>
              <a:rPr lang="ja-JP" altLang="ja-JP" sz="11200" b="1" dirty="0" smtClean="0"/>
              <a:t>機能</a:t>
            </a:r>
          </a:p>
          <a:p>
            <a:pPr marL="0" indent="0">
              <a:buNone/>
            </a:pPr>
            <a:r>
              <a:rPr lang="ja-JP" altLang="en-US" sz="11200" b="1" dirty="0" smtClean="0"/>
              <a:t>　・</a:t>
            </a:r>
            <a:r>
              <a:rPr lang="ja-JP" altLang="ja-JP" sz="11200" b="1" dirty="0" smtClean="0"/>
              <a:t>前述の東町交流室（交流スペース）の機能と地域団体ブース</a:t>
            </a:r>
          </a:p>
          <a:p>
            <a:pPr marL="0" indent="0">
              <a:buNone/>
            </a:pPr>
            <a:endParaRPr lang="en-US" altLang="ja-JP" sz="11200" b="1" dirty="0" smtClean="0">
              <a:solidFill>
                <a:srgbClr val="0000FF"/>
              </a:solidFill>
            </a:endParaRPr>
          </a:p>
          <a:p>
            <a:pPr marL="0" indent="0">
              <a:buNone/>
            </a:pPr>
            <a:r>
              <a:rPr lang="ja-JP" altLang="ja-JP" sz="11200" b="1" dirty="0" smtClean="0">
                <a:solidFill>
                  <a:srgbClr val="0000FF"/>
                </a:solidFill>
              </a:rPr>
              <a:t>◇</a:t>
            </a:r>
            <a:r>
              <a:rPr lang="ja-JP" altLang="ja-JP" sz="11200" b="1" dirty="0">
                <a:solidFill>
                  <a:srgbClr val="0000FF"/>
                </a:solidFill>
              </a:rPr>
              <a:t>新街角広場</a:t>
            </a:r>
          </a:p>
          <a:p>
            <a:pPr marL="0" indent="0">
              <a:buNone/>
            </a:pPr>
            <a:r>
              <a:rPr lang="ja-JP" altLang="en-US" sz="11200" b="1" dirty="0" smtClean="0"/>
              <a:t>　</a:t>
            </a:r>
            <a:r>
              <a:rPr lang="ja-JP" altLang="ja-JP" sz="11200" b="1" dirty="0" smtClean="0"/>
              <a:t>現在</a:t>
            </a:r>
            <a:r>
              <a:rPr lang="ja-JP" altLang="ja-JP" sz="11200" b="1" dirty="0"/>
              <a:t>の「街角広場」の機能や運営ノウハウを受け継ぎ</a:t>
            </a:r>
            <a:r>
              <a:rPr lang="ja-JP" altLang="ja-JP" sz="11200" b="1" dirty="0" smtClean="0"/>
              <a:t>、発展させ</a:t>
            </a:r>
            <a:endParaRPr lang="en-US" altLang="ja-JP" sz="11200" b="1" dirty="0" smtClean="0"/>
          </a:p>
          <a:p>
            <a:pPr marL="0" indent="0">
              <a:buNone/>
            </a:pPr>
            <a:r>
              <a:rPr lang="ja-JP" altLang="en-US" sz="11200" b="1" dirty="0" smtClean="0"/>
              <a:t>　</a:t>
            </a:r>
            <a:r>
              <a:rPr lang="ja-JP" altLang="ja-JP" sz="11200" b="1" dirty="0" smtClean="0"/>
              <a:t>た</a:t>
            </a:r>
            <a:r>
              <a:rPr lang="ja-JP" altLang="ja-JP" sz="11200" b="1" dirty="0"/>
              <a:t>コミュニティカフェ（できれば、オープンカフェや</a:t>
            </a:r>
            <a:r>
              <a:rPr lang="ja-JP" altLang="ja-JP" sz="11200" b="1" dirty="0" smtClean="0"/>
              <a:t>レストラン</a:t>
            </a:r>
            <a:r>
              <a:rPr lang="ja-JP" altLang="ja-JP" sz="11200" b="1" dirty="0" smtClean="0"/>
              <a:t>、</a:t>
            </a:r>
            <a:r>
              <a:rPr lang="ja-JP" altLang="en-US" sz="11200" b="1" dirty="0" smtClean="0"/>
              <a:t>　　</a:t>
            </a:r>
            <a:r>
              <a:rPr lang="ja-JP" altLang="ja-JP" sz="11200" b="1" dirty="0" smtClean="0"/>
              <a:t>配食</a:t>
            </a:r>
            <a:r>
              <a:rPr lang="ja-JP" altLang="en-US" sz="11200" b="1" dirty="0" smtClean="0"/>
              <a:t>　</a:t>
            </a:r>
            <a:endParaRPr lang="en-US" altLang="ja-JP" sz="11200" b="1" dirty="0" smtClean="0"/>
          </a:p>
          <a:p>
            <a:pPr marL="0" indent="0">
              <a:buNone/>
            </a:pPr>
            <a:r>
              <a:rPr lang="ja-JP" altLang="en-US" sz="11200" b="1" dirty="0" smtClean="0"/>
              <a:t>　</a:t>
            </a:r>
            <a:r>
              <a:rPr lang="ja-JP" altLang="ja-JP" sz="11200" b="1" dirty="0" smtClean="0"/>
              <a:t>サービス</a:t>
            </a:r>
            <a:r>
              <a:rPr lang="ja-JP" altLang="ja-JP" sz="11200" b="1" dirty="0"/>
              <a:t>機能なども備えた多様な世代の</a:t>
            </a:r>
            <a:r>
              <a:rPr lang="ja-JP" altLang="ja-JP" sz="11200" b="1" dirty="0" smtClean="0"/>
              <a:t>居場所</a:t>
            </a:r>
            <a:r>
              <a:rPr lang="ja-JP" altLang="ja-JP" sz="11200" b="1" dirty="0"/>
              <a:t>、就業の場）</a:t>
            </a:r>
          </a:p>
          <a:p>
            <a:pPr marL="0" indent="0">
              <a:buNone/>
            </a:pPr>
            <a:r>
              <a:rPr lang="ja-JP" altLang="en-US" sz="11200" b="1" dirty="0" smtClean="0"/>
              <a:t>　</a:t>
            </a:r>
            <a:r>
              <a:rPr lang="ja-JP" altLang="ja-JP" sz="11200" b="1" dirty="0" smtClean="0"/>
              <a:t>現在</a:t>
            </a:r>
            <a:r>
              <a:rPr lang="ja-JP" altLang="ja-JP" sz="11200" b="1" dirty="0"/>
              <a:t>の「東町会館」の貸し集会室の機能も持たせる。</a:t>
            </a:r>
          </a:p>
          <a:p>
            <a:pPr marL="0" indent="0">
              <a:buNone/>
            </a:pPr>
            <a:r>
              <a:rPr lang="ja-JP" altLang="en-US" sz="11200" b="1" dirty="0" smtClean="0"/>
              <a:t>　</a:t>
            </a:r>
            <a:r>
              <a:rPr lang="ja-JP" altLang="ja-JP" sz="11200" b="1" dirty="0" smtClean="0"/>
              <a:t>イベント</a:t>
            </a:r>
            <a:r>
              <a:rPr lang="ja-JP" altLang="ja-JP" sz="11200" b="1" dirty="0"/>
              <a:t>や展示の場、小中学校や高校、大学との交流の</a:t>
            </a:r>
            <a:r>
              <a:rPr lang="ja-JP" altLang="ja-JP" sz="11200" b="1" dirty="0" smtClean="0"/>
              <a:t>場として</a:t>
            </a:r>
            <a:endParaRPr lang="en-US" altLang="ja-JP" sz="11200" b="1" dirty="0" smtClean="0"/>
          </a:p>
          <a:p>
            <a:pPr marL="0" indent="0">
              <a:buNone/>
            </a:pPr>
            <a:r>
              <a:rPr lang="ja-JP" altLang="en-US" sz="11200" b="1" dirty="0" smtClean="0"/>
              <a:t>　</a:t>
            </a:r>
            <a:r>
              <a:rPr lang="ja-JP" altLang="ja-JP" sz="11200" b="1" dirty="0" smtClean="0"/>
              <a:t>も</a:t>
            </a:r>
            <a:r>
              <a:rPr lang="ja-JP" altLang="ja-JP" sz="11200" b="1" dirty="0"/>
              <a:t>活用する。</a:t>
            </a:r>
          </a:p>
          <a:p>
            <a:pPr marL="0" indent="0">
              <a:buNone/>
            </a:pPr>
            <a:r>
              <a:rPr lang="en-US" altLang="ja-JP" sz="11200" b="1" dirty="0"/>
              <a:t> </a:t>
            </a:r>
            <a:endParaRPr lang="ja-JP" altLang="ja-JP" sz="11200" b="1" dirty="0"/>
          </a:p>
          <a:p>
            <a:endParaRPr kumimoji="1" lang="ja-JP" altLang="en-US" dirty="0"/>
          </a:p>
        </p:txBody>
      </p:sp>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11</a:t>
            </a:fld>
            <a:endParaRPr kumimoji="1" lang="ja-JP" altLang="en-US"/>
          </a:p>
        </p:txBody>
      </p:sp>
    </p:spTree>
    <p:extLst>
      <p:ext uri="{BB962C8B-B14F-4D97-AF65-F5344CB8AC3E}">
        <p14:creationId xmlns:p14="http://schemas.microsoft.com/office/powerpoint/2010/main" val="32985908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620688"/>
            <a:ext cx="7848871" cy="5616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スライド番号プレースホルダー 1"/>
          <p:cNvSpPr>
            <a:spLocks noGrp="1"/>
          </p:cNvSpPr>
          <p:nvPr>
            <p:ph type="sldNum" sz="quarter" idx="12"/>
          </p:nvPr>
        </p:nvSpPr>
        <p:spPr/>
        <p:txBody>
          <a:bodyPr/>
          <a:lstStyle/>
          <a:p>
            <a:fld id="{64810413-7CEE-4E62-B942-6850FD760777}" type="slidenum">
              <a:rPr kumimoji="1" lang="ja-JP" altLang="en-US" smtClean="0"/>
              <a:pPr/>
              <a:t>12</a:t>
            </a:fld>
            <a:endParaRPr kumimoji="1" lang="ja-JP" altLang="en-US"/>
          </a:p>
        </p:txBody>
      </p:sp>
    </p:spTree>
    <p:extLst>
      <p:ext uri="{BB962C8B-B14F-4D97-AF65-F5344CB8AC3E}">
        <p14:creationId xmlns:p14="http://schemas.microsoft.com/office/powerpoint/2010/main" val="5537766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13</a:t>
            </a:fld>
            <a:endParaRPr kumimoji="1" lang="ja-JP" altLang="en-US"/>
          </a:p>
        </p:txBody>
      </p:sp>
      <p:sp>
        <p:nvSpPr>
          <p:cNvPr id="5" name="タイトル 1"/>
          <p:cNvSpPr>
            <a:spLocks noGrp="1"/>
          </p:cNvSpPr>
          <p:nvPr>
            <p:ph type="title"/>
          </p:nvPr>
        </p:nvSpPr>
        <p:spPr>
          <a:xfrm>
            <a:off x="457200" y="274638"/>
            <a:ext cx="8229600" cy="1143000"/>
          </a:xfrm>
        </p:spPr>
        <p:txBody>
          <a:bodyPr>
            <a:normAutofit fontScale="90000"/>
          </a:bodyPr>
          <a:lstStyle/>
          <a:p>
            <a:r>
              <a:rPr lang="en-US" altLang="ja-JP" dirty="0"/>
              <a:t>3. </a:t>
            </a:r>
            <a:r>
              <a:rPr lang="ja-JP" altLang="en-US" dirty="0"/>
              <a:t>事務所レイアウトの</a:t>
            </a:r>
            <a:r>
              <a:rPr lang="ja-JP" altLang="en-US" dirty="0" smtClean="0"/>
              <a:t>イメージ図</a:t>
            </a:r>
            <a:r>
              <a:rPr lang="en-US" altLang="ja-JP" dirty="0" smtClean="0"/>
              <a:t/>
            </a:r>
            <a:br>
              <a:rPr lang="en-US" altLang="ja-JP" dirty="0" smtClean="0"/>
            </a:br>
            <a:r>
              <a:rPr lang="ja-JP" altLang="en-US" dirty="0" smtClean="0"/>
              <a:t>（</a:t>
            </a:r>
            <a:r>
              <a:rPr lang="ja-JP" altLang="en-US" dirty="0"/>
              <a:t>古典的な事務所の例）</a:t>
            </a:r>
            <a:endParaRPr kumimoji="1" lang="ja-JP" altLang="en-US" dirty="0"/>
          </a:p>
        </p:txBody>
      </p:sp>
      <p:grpSp>
        <p:nvGrpSpPr>
          <p:cNvPr id="6" name="グループ化 5"/>
          <p:cNvGrpSpPr/>
          <p:nvPr/>
        </p:nvGrpSpPr>
        <p:grpSpPr>
          <a:xfrm>
            <a:off x="1008908" y="1385156"/>
            <a:ext cx="6926507" cy="5221755"/>
            <a:chOff x="0" y="0"/>
            <a:chExt cx="5298451" cy="4538345"/>
          </a:xfrm>
        </p:grpSpPr>
        <p:grpSp>
          <p:nvGrpSpPr>
            <p:cNvPr id="7" name="グループ化 6"/>
            <p:cNvGrpSpPr/>
            <p:nvPr/>
          </p:nvGrpSpPr>
          <p:grpSpPr>
            <a:xfrm>
              <a:off x="987878" y="1020536"/>
              <a:ext cx="863570" cy="1712488"/>
              <a:chOff x="0" y="0"/>
              <a:chExt cx="863600" cy="1712867"/>
            </a:xfrm>
          </p:grpSpPr>
          <p:grpSp>
            <p:nvGrpSpPr>
              <p:cNvPr id="88" name="グループ化 87"/>
              <p:cNvGrpSpPr/>
              <p:nvPr/>
            </p:nvGrpSpPr>
            <p:grpSpPr>
              <a:xfrm>
                <a:off x="0" y="0"/>
                <a:ext cx="863600" cy="1712867"/>
                <a:chOff x="0" y="0"/>
                <a:chExt cx="863600" cy="1712867"/>
              </a:xfrm>
            </p:grpSpPr>
            <p:sp>
              <p:nvSpPr>
                <p:cNvPr id="90" name="正方形/長方形 89"/>
                <p:cNvSpPr>
                  <a:spLocks noChangeAspect="1"/>
                </p:cNvSpPr>
                <p:nvPr/>
              </p:nvSpPr>
              <p:spPr>
                <a:xfrm rot="5400000">
                  <a:off x="180022" y="155122"/>
                  <a:ext cx="503555" cy="863600"/>
                </a:xfrm>
                <a:prstGeom prst="rect">
                  <a:avLst/>
                </a:prstGeom>
                <a:solidFill>
                  <a:schemeClr val="bg1">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91" name="正方形/長方形 90"/>
                <p:cNvSpPr>
                  <a:spLocks noChangeAspect="1"/>
                </p:cNvSpPr>
                <p:nvPr/>
              </p:nvSpPr>
              <p:spPr>
                <a:xfrm rot="5400000">
                  <a:off x="180022" y="693965"/>
                  <a:ext cx="503555" cy="863600"/>
                </a:xfrm>
                <a:prstGeom prst="rect">
                  <a:avLst/>
                </a:prstGeom>
                <a:solidFill>
                  <a:schemeClr val="bg1">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92" name="正方形/長方形 91"/>
                <p:cNvSpPr>
                  <a:spLocks noChangeAspect="1"/>
                </p:cNvSpPr>
                <p:nvPr/>
              </p:nvSpPr>
              <p:spPr>
                <a:xfrm>
                  <a:off x="245336" y="1404257"/>
                  <a:ext cx="367030" cy="30861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93" name="正方形/長方形 92"/>
                <p:cNvSpPr>
                  <a:spLocks noChangeAspect="1"/>
                </p:cNvSpPr>
                <p:nvPr/>
              </p:nvSpPr>
              <p:spPr>
                <a:xfrm>
                  <a:off x="245336" y="0"/>
                  <a:ext cx="367030" cy="30861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sp>
            <p:nvSpPr>
              <p:cNvPr id="89" name="テキスト ボックス 33"/>
              <p:cNvSpPr txBox="1"/>
              <p:nvPr/>
            </p:nvSpPr>
            <p:spPr>
              <a:xfrm>
                <a:off x="244929" y="359228"/>
                <a:ext cx="367393" cy="979766"/>
              </a:xfrm>
              <a:prstGeom prst="rect">
                <a:avLst/>
              </a:prstGeom>
              <a:solidFill>
                <a:schemeClr val="bg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eaVert"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事務スペース</a:t>
                </a:r>
                <a:endParaRPr lang="ja-JP" sz="1200" kern="100">
                  <a:effectLst/>
                  <a:latin typeface="Meiryo UI"/>
                  <a:cs typeface="Times New Roman"/>
                </a:endParaRPr>
              </a:p>
            </p:txBody>
          </p:sp>
        </p:grpSp>
        <p:grpSp>
          <p:nvGrpSpPr>
            <p:cNvPr id="8" name="グループ化 7"/>
            <p:cNvGrpSpPr/>
            <p:nvPr/>
          </p:nvGrpSpPr>
          <p:grpSpPr>
            <a:xfrm>
              <a:off x="3020785" y="612322"/>
              <a:ext cx="1440392" cy="2156307"/>
              <a:chOff x="0" y="0"/>
              <a:chExt cx="1440440" cy="2156783"/>
            </a:xfrm>
          </p:grpSpPr>
          <p:grpSp>
            <p:nvGrpSpPr>
              <p:cNvPr id="61" name="グループ化 60"/>
              <p:cNvGrpSpPr/>
              <p:nvPr/>
            </p:nvGrpSpPr>
            <p:grpSpPr>
              <a:xfrm>
                <a:off x="0" y="0"/>
                <a:ext cx="1440440" cy="2156783"/>
                <a:chOff x="0" y="0"/>
                <a:chExt cx="1440440" cy="2156783"/>
              </a:xfrm>
            </p:grpSpPr>
            <p:grpSp>
              <p:nvGrpSpPr>
                <p:cNvPr id="63" name="グループ化 62"/>
                <p:cNvGrpSpPr/>
                <p:nvPr/>
              </p:nvGrpSpPr>
              <p:grpSpPr>
                <a:xfrm>
                  <a:off x="391886" y="0"/>
                  <a:ext cx="650331" cy="2156783"/>
                  <a:chOff x="8167" y="0"/>
                  <a:chExt cx="650568" cy="2157325"/>
                </a:xfrm>
              </p:grpSpPr>
              <p:grpSp>
                <p:nvGrpSpPr>
                  <p:cNvPr id="82" name="グループ化 81"/>
                  <p:cNvGrpSpPr/>
                  <p:nvPr/>
                </p:nvGrpSpPr>
                <p:grpSpPr>
                  <a:xfrm>
                    <a:off x="8167" y="0"/>
                    <a:ext cx="650568" cy="1079640"/>
                    <a:chOff x="8167" y="0"/>
                    <a:chExt cx="650568" cy="1079640"/>
                  </a:xfrm>
                </p:grpSpPr>
                <p:sp>
                  <p:nvSpPr>
                    <p:cNvPr id="86" name="正方形/長方形 85"/>
                    <p:cNvSpPr>
                      <a:spLocks noChangeAspect="1"/>
                    </p:cNvSpPr>
                    <p:nvPr/>
                  </p:nvSpPr>
                  <p:spPr>
                    <a:xfrm>
                      <a:off x="8167" y="0"/>
                      <a:ext cx="323850" cy="1079500"/>
                    </a:xfrm>
                    <a:prstGeom prst="rect">
                      <a:avLst/>
                    </a:prstGeom>
                    <a:solidFill>
                      <a:schemeClr val="bg1">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87" name="正方形/長方形 86"/>
                    <p:cNvSpPr>
                      <a:spLocks noChangeAspect="1"/>
                    </p:cNvSpPr>
                    <p:nvPr/>
                  </p:nvSpPr>
                  <p:spPr>
                    <a:xfrm>
                      <a:off x="334735" y="0"/>
                      <a:ext cx="324000" cy="1079640"/>
                    </a:xfrm>
                    <a:prstGeom prst="rect">
                      <a:avLst/>
                    </a:prstGeom>
                    <a:solidFill>
                      <a:schemeClr val="bg1">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83" name="グループ化 82"/>
                  <p:cNvGrpSpPr/>
                  <p:nvPr/>
                </p:nvGrpSpPr>
                <p:grpSpPr>
                  <a:xfrm>
                    <a:off x="8167" y="1077683"/>
                    <a:ext cx="650568" cy="1079642"/>
                    <a:chOff x="8167" y="-16332"/>
                    <a:chExt cx="650568" cy="1079642"/>
                  </a:xfrm>
                </p:grpSpPr>
                <p:sp>
                  <p:nvSpPr>
                    <p:cNvPr id="84" name="正方形/長方形 83"/>
                    <p:cNvSpPr>
                      <a:spLocks noChangeAspect="1"/>
                    </p:cNvSpPr>
                    <p:nvPr/>
                  </p:nvSpPr>
                  <p:spPr>
                    <a:xfrm>
                      <a:off x="8167" y="-16332"/>
                      <a:ext cx="323850" cy="1079500"/>
                    </a:xfrm>
                    <a:prstGeom prst="rect">
                      <a:avLst/>
                    </a:prstGeom>
                    <a:solidFill>
                      <a:schemeClr val="bg1">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85" name="正方形/長方形 84"/>
                    <p:cNvSpPr>
                      <a:spLocks noChangeAspect="1"/>
                    </p:cNvSpPr>
                    <p:nvPr/>
                  </p:nvSpPr>
                  <p:spPr>
                    <a:xfrm>
                      <a:off x="334735" y="-16330"/>
                      <a:ext cx="324000" cy="1079640"/>
                    </a:xfrm>
                    <a:prstGeom prst="rect">
                      <a:avLst/>
                    </a:prstGeom>
                    <a:solidFill>
                      <a:schemeClr val="bg1">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grpSp>
              <p:nvGrpSpPr>
                <p:cNvPr id="64" name="グループ化 63"/>
                <p:cNvGrpSpPr/>
                <p:nvPr/>
              </p:nvGrpSpPr>
              <p:grpSpPr>
                <a:xfrm>
                  <a:off x="1110343" y="32657"/>
                  <a:ext cx="330097" cy="2109329"/>
                  <a:chOff x="0" y="0"/>
                  <a:chExt cx="330120" cy="2109378"/>
                </a:xfrm>
              </p:grpSpPr>
              <p:grpSp>
                <p:nvGrpSpPr>
                  <p:cNvPr id="74" name="グループ化 73"/>
                  <p:cNvGrpSpPr/>
                  <p:nvPr/>
                </p:nvGrpSpPr>
                <p:grpSpPr>
                  <a:xfrm>
                    <a:off x="0" y="0"/>
                    <a:ext cx="330120" cy="1015573"/>
                    <a:chOff x="0" y="0"/>
                    <a:chExt cx="330120" cy="1015573"/>
                  </a:xfrm>
                </p:grpSpPr>
                <p:sp>
                  <p:nvSpPr>
                    <p:cNvPr id="79" name="正方形/長方形 78"/>
                    <p:cNvSpPr>
                      <a:spLocks noChangeAspect="1"/>
                    </p:cNvSpPr>
                    <p:nvPr/>
                  </p:nvSpPr>
                  <p:spPr>
                    <a:xfrm>
                      <a:off x="0" y="0"/>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80" name="正方形/長方形 79"/>
                    <p:cNvSpPr>
                      <a:spLocks noChangeAspect="1"/>
                    </p:cNvSpPr>
                    <p:nvPr/>
                  </p:nvSpPr>
                  <p:spPr>
                    <a:xfrm>
                      <a:off x="0" y="351064"/>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81" name="正方形/長方形 80"/>
                    <p:cNvSpPr>
                      <a:spLocks noChangeAspect="1"/>
                    </p:cNvSpPr>
                    <p:nvPr/>
                  </p:nvSpPr>
                  <p:spPr>
                    <a:xfrm>
                      <a:off x="0" y="710293"/>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75" name="グループ化 74"/>
                  <p:cNvGrpSpPr/>
                  <p:nvPr/>
                </p:nvGrpSpPr>
                <p:grpSpPr>
                  <a:xfrm>
                    <a:off x="0" y="1094014"/>
                    <a:ext cx="329565" cy="1015364"/>
                    <a:chOff x="0" y="0"/>
                    <a:chExt cx="330120" cy="1015573"/>
                  </a:xfrm>
                </p:grpSpPr>
                <p:sp>
                  <p:nvSpPr>
                    <p:cNvPr id="76" name="正方形/長方形 75"/>
                    <p:cNvSpPr>
                      <a:spLocks noChangeAspect="1"/>
                    </p:cNvSpPr>
                    <p:nvPr/>
                  </p:nvSpPr>
                  <p:spPr>
                    <a:xfrm>
                      <a:off x="0" y="0"/>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77" name="正方形/長方形 76"/>
                    <p:cNvSpPr>
                      <a:spLocks noChangeAspect="1"/>
                    </p:cNvSpPr>
                    <p:nvPr/>
                  </p:nvSpPr>
                  <p:spPr>
                    <a:xfrm>
                      <a:off x="0" y="351064"/>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78" name="正方形/長方形 77"/>
                    <p:cNvSpPr>
                      <a:spLocks noChangeAspect="1"/>
                    </p:cNvSpPr>
                    <p:nvPr/>
                  </p:nvSpPr>
                  <p:spPr>
                    <a:xfrm>
                      <a:off x="0" y="710293"/>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grpSp>
              <p:nvGrpSpPr>
                <p:cNvPr id="65" name="グループ化 64"/>
                <p:cNvGrpSpPr/>
                <p:nvPr/>
              </p:nvGrpSpPr>
              <p:grpSpPr>
                <a:xfrm>
                  <a:off x="0" y="32657"/>
                  <a:ext cx="329565" cy="2108833"/>
                  <a:chOff x="0" y="0"/>
                  <a:chExt cx="330120" cy="2109378"/>
                </a:xfrm>
              </p:grpSpPr>
              <p:grpSp>
                <p:nvGrpSpPr>
                  <p:cNvPr id="66" name="グループ化 65"/>
                  <p:cNvGrpSpPr/>
                  <p:nvPr/>
                </p:nvGrpSpPr>
                <p:grpSpPr>
                  <a:xfrm>
                    <a:off x="0" y="1094014"/>
                    <a:ext cx="329565" cy="1015364"/>
                    <a:chOff x="0" y="0"/>
                    <a:chExt cx="330120" cy="1015573"/>
                  </a:xfrm>
                </p:grpSpPr>
                <p:sp>
                  <p:nvSpPr>
                    <p:cNvPr id="71" name="正方形/長方形 70"/>
                    <p:cNvSpPr>
                      <a:spLocks noChangeAspect="1"/>
                    </p:cNvSpPr>
                    <p:nvPr/>
                  </p:nvSpPr>
                  <p:spPr>
                    <a:xfrm>
                      <a:off x="0" y="0"/>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72" name="正方形/長方形 71"/>
                    <p:cNvSpPr>
                      <a:spLocks noChangeAspect="1"/>
                    </p:cNvSpPr>
                    <p:nvPr/>
                  </p:nvSpPr>
                  <p:spPr>
                    <a:xfrm>
                      <a:off x="0" y="351064"/>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73" name="正方形/長方形 72"/>
                    <p:cNvSpPr>
                      <a:spLocks noChangeAspect="1"/>
                    </p:cNvSpPr>
                    <p:nvPr/>
                  </p:nvSpPr>
                  <p:spPr>
                    <a:xfrm>
                      <a:off x="0" y="710293"/>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67" name="グループ化 66"/>
                  <p:cNvGrpSpPr/>
                  <p:nvPr/>
                </p:nvGrpSpPr>
                <p:grpSpPr>
                  <a:xfrm>
                    <a:off x="0" y="0"/>
                    <a:ext cx="330120" cy="1015573"/>
                    <a:chOff x="0" y="0"/>
                    <a:chExt cx="330120" cy="1015573"/>
                  </a:xfrm>
                </p:grpSpPr>
                <p:sp>
                  <p:nvSpPr>
                    <p:cNvPr id="68" name="正方形/長方形 67"/>
                    <p:cNvSpPr>
                      <a:spLocks noChangeAspect="1"/>
                    </p:cNvSpPr>
                    <p:nvPr/>
                  </p:nvSpPr>
                  <p:spPr>
                    <a:xfrm>
                      <a:off x="0" y="0"/>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69" name="正方形/長方形 68"/>
                    <p:cNvSpPr>
                      <a:spLocks noChangeAspect="1"/>
                    </p:cNvSpPr>
                    <p:nvPr/>
                  </p:nvSpPr>
                  <p:spPr>
                    <a:xfrm>
                      <a:off x="0" y="351064"/>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70" name="正方形/長方形 69"/>
                    <p:cNvSpPr>
                      <a:spLocks noChangeAspect="1"/>
                    </p:cNvSpPr>
                    <p:nvPr/>
                  </p:nvSpPr>
                  <p:spPr>
                    <a:xfrm>
                      <a:off x="0" y="710293"/>
                      <a:ext cx="330120" cy="3052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grpSp>
          <p:sp>
            <p:nvSpPr>
              <p:cNvPr id="62" name="テキスト ボックス 10"/>
              <p:cNvSpPr txBox="1"/>
              <p:nvPr/>
            </p:nvSpPr>
            <p:spPr>
              <a:xfrm>
                <a:off x="522416" y="620393"/>
                <a:ext cx="400149" cy="930741"/>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eaVert"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会議スペース</a:t>
                </a:r>
                <a:endParaRPr lang="ja-JP" sz="1200" kern="100">
                  <a:effectLst/>
                  <a:latin typeface="Meiryo UI"/>
                  <a:cs typeface="Times New Roman"/>
                </a:endParaRPr>
              </a:p>
            </p:txBody>
          </p:sp>
        </p:grpSp>
        <p:grpSp>
          <p:nvGrpSpPr>
            <p:cNvPr id="9" name="グループ化 8"/>
            <p:cNvGrpSpPr/>
            <p:nvPr/>
          </p:nvGrpSpPr>
          <p:grpSpPr>
            <a:xfrm>
              <a:off x="2188028" y="400050"/>
              <a:ext cx="565207" cy="2534961"/>
              <a:chOff x="0" y="0"/>
              <a:chExt cx="565226" cy="2535519"/>
            </a:xfrm>
          </p:grpSpPr>
          <p:grpSp>
            <p:nvGrpSpPr>
              <p:cNvPr id="47" name="グループ化 46"/>
              <p:cNvGrpSpPr/>
              <p:nvPr/>
            </p:nvGrpSpPr>
            <p:grpSpPr>
              <a:xfrm>
                <a:off x="0" y="0"/>
                <a:ext cx="565226" cy="2535519"/>
                <a:chOff x="0" y="0"/>
                <a:chExt cx="565226" cy="2535519"/>
              </a:xfrm>
            </p:grpSpPr>
            <p:grpSp>
              <p:nvGrpSpPr>
                <p:cNvPr id="49" name="グループ化 48"/>
                <p:cNvGrpSpPr/>
                <p:nvPr/>
              </p:nvGrpSpPr>
              <p:grpSpPr>
                <a:xfrm>
                  <a:off x="0" y="0"/>
                  <a:ext cx="565226" cy="633240"/>
                  <a:chOff x="0" y="0"/>
                  <a:chExt cx="565226" cy="633240"/>
                </a:xfrm>
              </p:grpSpPr>
              <p:sp>
                <p:nvSpPr>
                  <p:cNvPr id="59" name="正方形/長方形 58"/>
                  <p:cNvSpPr>
                    <a:spLocks noChangeAspect="1"/>
                  </p:cNvSpPr>
                  <p:nvPr/>
                </p:nvSpPr>
                <p:spPr>
                  <a:xfrm rot="5400000">
                    <a:off x="-172800"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60" name="正方形/長方形 59"/>
                  <p:cNvSpPr>
                    <a:spLocks noChangeAspect="1"/>
                  </p:cNvSpPr>
                  <p:nvPr/>
                </p:nvSpPr>
                <p:spPr>
                  <a:xfrm rot="5400000">
                    <a:off x="104786"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50" name="グループ化 49"/>
                <p:cNvGrpSpPr/>
                <p:nvPr/>
              </p:nvGrpSpPr>
              <p:grpSpPr>
                <a:xfrm>
                  <a:off x="0" y="628650"/>
                  <a:ext cx="565226" cy="633240"/>
                  <a:chOff x="0" y="0"/>
                  <a:chExt cx="565226" cy="633240"/>
                </a:xfrm>
              </p:grpSpPr>
              <p:sp>
                <p:nvSpPr>
                  <p:cNvPr id="57" name="正方形/長方形 56"/>
                  <p:cNvSpPr>
                    <a:spLocks noChangeAspect="1"/>
                  </p:cNvSpPr>
                  <p:nvPr/>
                </p:nvSpPr>
                <p:spPr>
                  <a:xfrm rot="5400000">
                    <a:off x="-172800"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58" name="正方形/長方形 57"/>
                  <p:cNvSpPr>
                    <a:spLocks noChangeAspect="1"/>
                  </p:cNvSpPr>
                  <p:nvPr/>
                </p:nvSpPr>
                <p:spPr>
                  <a:xfrm rot="5400000">
                    <a:off x="104786"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51" name="グループ化 50"/>
                <p:cNvGrpSpPr/>
                <p:nvPr/>
              </p:nvGrpSpPr>
              <p:grpSpPr>
                <a:xfrm>
                  <a:off x="0" y="1265464"/>
                  <a:ext cx="565226" cy="633240"/>
                  <a:chOff x="0" y="0"/>
                  <a:chExt cx="565226" cy="633240"/>
                </a:xfrm>
              </p:grpSpPr>
              <p:sp>
                <p:nvSpPr>
                  <p:cNvPr id="55" name="正方形/長方形 54"/>
                  <p:cNvSpPr>
                    <a:spLocks noChangeAspect="1"/>
                  </p:cNvSpPr>
                  <p:nvPr/>
                </p:nvSpPr>
                <p:spPr>
                  <a:xfrm rot="5400000">
                    <a:off x="-172800"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56" name="正方形/長方形 55"/>
                  <p:cNvSpPr>
                    <a:spLocks noChangeAspect="1"/>
                  </p:cNvSpPr>
                  <p:nvPr/>
                </p:nvSpPr>
                <p:spPr>
                  <a:xfrm rot="5400000">
                    <a:off x="104786"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52" name="グループ化 51"/>
                <p:cNvGrpSpPr/>
                <p:nvPr/>
              </p:nvGrpSpPr>
              <p:grpSpPr>
                <a:xfrm>
                  <a:off x="0" y="1902279"/>
                  <a:ext cx="565226" cy="633240"/>
                  <a:chOff x="0" y="0"/>
                  <a:chExt cx="565226" cy="633240"/>
                </a:xfrm>
              </p:grpSpPr>
              <p:sp>
                <p:nvSpPr>
                  <p:cNvPr id="53" name="正方形/長方形 52"/>
                  <p:cNvSpPr>
                    <a:spLocks noChangeAspect="1"/>
                  </p:cNvSpPr>
                  <p:nvPr/>
                </p:nvSpPr>
                <p:spPr>
                  <a:xfrm rot="5400000">
                    <a:off x="-172800"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54" name="正方形/長方形 53"/>
                  <p:cNvSpPr>
                    <a:spLocks noChangeAspect="1"/>
                  </p:cNvSpPr>
                  <p:nvPr/>
                </p:nvSpPr>
                <p:spPr>
                  <a:xfrm rot="5400000">
                    <a:off x="104786"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sp>
            <p:nvSpPr>
              <p:cNvPr id="48" name="テキスト ボックス 88"/>
              <p:cNvSpPr txBox="1"/>
              <p:nvPr/>
            </p:nvSpPr>
            <p:spPr>
              <a:xfrm>
                <a:off x="89807" y="677635"/>
                <a:ext cx="383722" cy="1175176"/>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eaVert"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書類キャビネット</a:t>
                </a:r>
                <a:endParaRPr lang="ja-JP" sz="1200" kern="100">
                  <a:effectLst/>
                  <a:latin typeface="Meiryo UI"/>
                  <a:cs typeface="Times New Roman"/>
                </a:endParaRPr>
              </a:p>
            </p:txBody>
          </p:sp>
        </p:grpSp>
        <p:grpSp>
          <p:nvGrpSpPr>
            <p:cNvPr id="10" name="グループ化 9"/>
            <p:cNvGrpSpPr/>
            <p:nvPr/>
          </p:nvGrpSpPr>
          <p:grpSpPr>
            <a:xfrm>
              <a:off x="0" y="400050"/>
              <a:ext cx="1735214" cy="2502076"/>
              <a:chOff x="0" y="0"/>
              <a:chExt cx="1735274" cy="2502625"/>
            </a:xfrm>
          </p:grpSpPr>
          <p:sp>
            <p:nvSpPr>
              <p:cNvPr id="38" name="正方形/長方形 37"/>
              <p:cNvSpPr>
                <a:spLocks noChangeAspect="1"/>
              </p:cNvSpPr>
              <p:nvPr/>
            </p:nvSpPr>
            <p:spPr>
              <a:xfrm>
                <a:off x="1102179" y="0"/>
                <a:ext cx="633095" cy="28702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nvGrpSpPr>
              <p:cNvPr id="39" name="グループ化 38"/>
              <p:cNvGrpSpPr/>
              <p:nvPr/>
            </p:nvGrpSpPr>
            <p:grpSpPr>
              <a:xfrm>
                <a:off x="326572" y="8164"/>
                <a:ext cx="287640" cy="2494461"/>
                <a:chOff x="0" y="0"/>
                <a:chExt cx="287640" cy="2494461"/>
              </a:xfrm>
            </p:grpSpPr>
            <p:grpSp>
              <p:nvGrpSpPr>
                <p:cNvPr id="41" name="グループ化 40"/>
                <p:cNvGrpSpPr/>
                <p:nvPr/>
              </p:nvGrpSpPr>
              <p:grpSpPr>
                <a:xfrm>
                  <a:off x="0" y="1240971"/>
                  <a:ext cx="287020" cy="1253490"/>
                  <a:chOff x="0" y="0"/>
                  <a:chExt cx="287640" cy="1253726"/>
                </a:xfrm>
              </p:grpSpPr>
              <p:sp>
                <p:nvSpPr>
                  <p:cNvPr id="45" name="正方形/長方形 44"/>
                  <p:cNvSpPr>
                    <a:spLocks noChangeAspect="1"/>
                  </p:cNvSpPr>
                  <p:nvPr/>
                </p:nvSpPr>
                <p:spPr>
                  <a:xfrm rot="5400000">
                    <a:off x="-172800"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46" name="正方形/長方形 45"/>
                  <p:cNvSpPr>
                    <a:spLocks noChangeAspect="1"/>
                  </p:cNvSpPr>
                  <p:nvPr/>
                </p:nvSpPr>
                <p:spPr>
                  <a:xfrm rot="5400000">
                    <a:off x="-172800" y="793286"/>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nvGrpSpPr>
                <p:cNvPr id="42" name="グループ化 41"/>
                <p:cNvGrpSpPr/>
                <p:nvPr/>
              </p:nvGrpSpPr>
              <p:grpSpPr>
                <a:xfrm>
                  <a:off x="0" y="0"/>
                  <a:ext cx="287640" cy="1253726"/>
                  <a:chOff x="0" y="0"/>
                  <a:chExt cx="287640" cy="1253726"/>
                </a:xfrm>
              </p:grpSpPr>
              <p:sp>
                <p:nvSpPr>
                  <p:cNvPr id="43" name="正方形/長方形 42"/>
                  <p:cNvSpPr>
                    <a:spLocks noChangeAspect="1"/>
                  </p:cNvSpPr>
                  <p:nvPr/>
                </p:nvSpPr>
                <p:spPr>
                  <a:xfrm rot="5400000">
                    <a:off x="-172800" y="172800"/>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44" name="正方形/長方形 43"/>
                  <p:cNvSpPr>
                    <a:spLocks noChangeAspect="1"/>
                  </p:cNvSpPr>
                  <p:nvPr/>
                </p:nvSpPr>
                <p:spPr>
                  <a:xfrm rot="5400000">
                    <a:off x="-172800" y="793286"/>
                    <a:ext cx="633240" cy="2876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sp>
            <p:nvSpPr>
              <p:cNvPr id="40" name="テキスト ボックス 90"/>
              <p:cNvSpPr txBox="1"/>
              <p:nvPr/>
            </p:nvSpPr>
            <p:spPr>
              <a:xfrm>
                <a:off x="0" y="489857"/>
                <a:ext cx="383177" cy="178797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eaVert"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什器・備品・用具ロッカー</a:t>
                </a:r>
                <a:endParaRPr lang="ja-JP" sz="1200" kern="100">
                  <a:effectLst/>
                  <a:latin typeface="Meiryo UI"/>
                  <a:cs typeface="Times New Roman"/>
                </a:endParaRPr>
              </a:p>
            </p:txBody>
          </p:sp>
        </p:grpSp>
        <p:grpSp>
          <p:nvGrpSpPr>
            <p:cNvPr id="11" name="グループ化 10"/>
            <p:cNvGrpSpPr/>
            <p:nvPr/>
          </p:nvGrpSpPr>
          <p:grpSpPr>
            <a:xfrm>
              <a:off x="4008664" y="2857501"/>
              <a:ext cx="586720" cy="1084230"/>
              <a:chOff x="0" y="-73508"/>
              <a:chExt cx="586986" cy="1085038"/>
            </a:xfrm>
          </p:grpSpPr>
          <p:sp>
            <p:nvSpPr>
              <p:cNvPr id="36" name="正方形/長方形 35"/>
              <p:cNvSpPr>
                <a:spLocks noChangeAspect="1"/>
              </p:cNvSpPr>
              <p:nvPr/>
            </p:nvSpPr>
            <p:spPr>
              <a:xfrm rot="5400000">
                <a:off x="126546" y="551090"/>
                <a:ext cx="647640" cy="27324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37" name="テキスト ボックス 92"/>
              <p:cNvSpPr txBox="1"/>
              <p:nvPr/>
            </p:nvSpPr>
            <p:spPr>
              <a:xfrm>
                <a:off x="0" y="-73508"/>
                <a:ext cx="374559" cy="103686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eaVert"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メールボックス</a:t>
                </a:r>
                <a:endParaRPr lang="ja-JP" sz="1200" kern="100">
                  <a:effectLst/>
                  <a:latin typeface="Meiryo UI"/>
                  <a:cs typeface="Times New Roman"/>
                </a:endParaRPr>
              </a:p>
            </p:txBody>
          </p:sp>
        </p:grpSp>
        <p:grpSp>
          <p:nvGrpSpPr>
            <p:cNvPr id="12" name="グループ化 11"/>
            <p:cNvGrpSpPr/>
            <p:nvPr/>
          </p:nvGrpSpPr>
          <p:grpSpPr>
            <a:xfrm>
              <a:off x="1567543" y="3526972"/>
              <a:ext cx="1492885" cy="431800"/>
              <a:chOff x="0" y="0"/>
              <a:chExt cx="1492998" cy="432244"/>
            </a:xfrm>
          </p:grpSpPr>
          <p:grpSp>
            <p:nvGrpSpPr>
              <p:cNvPr id="31" name="グループ化 30"/>
              <p:cNvGrpSpPr/>
              <p:nvPr/>
            </p:nvGrpSpPr>
            <p:grpSpPr>
              <a:xfrm>
                <a:off x="0" y="0"/>
                <a:ext cx="1492998" cy="432244"/>
                <a:chOff x="0" y="0"/>
                <a:chExt cx="1492998" cy="432244"/>
              </a:xfrm>
            </p:grpSpPr>
            <p:sp>
              <p:nvSpPr>
                <p:cNvPr id="33" name="円/楕円 32"/>
                <p:cNvSpPr>
                  <a:spLocks noChangeAspect="1"/>
                </p:cNvSpPr>
                <p:nvPr/>
              </p:nvSpPr>
              <p:spPr>
                <a:xfrm>
                  <a:off x="530679" y="0"/>
                  <a:ext cx="432000" cy="432000"/>
                </a:xfrm>
                <a:prstGeom prst="ellipse">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34" name="正方形/長方形 33"/>
                <p:cNvSpPr>
                  <a:spLocks noChangeAspect="1"/>
                </p:cNvSpPr>
                <p:nvPr/>
              </p:nvSpPr>
              <p:spPr>
                <a:xfrm>
                  <a:off x="1061358" y="8164"/>
                  <a:ext cx="431640" cy="4240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35" name="正方形/長方形 34"/>
                <p:cNvSpPr>
                  <a:spLocks noChangeAspect="1"/>
                </p:cNvSpPr>
                <p:nvPr/>
              </p:nvSpPr>
              <p:spPr>
                <a:xfrm>
                  <a:off x="0" y="8164"/>
                  <a:ext cx="431640" cy="4240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sp>
            <p:nvSpPr>
              <p:cNvPr id="32" name="テキスト ボックス 99"/>
              <p:cNvSpPr txBox="1"/>
              <p:nvPr/>
            </p:nvSpPr>
            <p:spPr>
              <a:xfrm>
                <a:off x="130628" y="73479"/>
                <a:ext cx="1191986" cy="310243"/>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打ち合わせコーナー</a:t>
                </a:r>
                <a:endParaRPr lang="ja-JP" sz="1200" kern="100">
                  <a:effectLst/>
                  <a:latin typeface="Meiryo UI"/>
                  <a:cs typeface="Times New Roman"/>
                </a:endParaRPr>
              </a:p>
            </p:txBody>
          </p:sp>
        </p:grpSp>
        <p:grpSp>
          <p:nvGrpSpPr>
            <p:cNvPr id="13" name="グループ化 12"/>
            <p:cNvGrpSpPr/>
            <p:nvPr/>
          </p:nvGrpSpPr>
          <p:grpSpPr>
            <a:xfrm>
              <a:off x="383721" y="3061608"/>
              <a:ext cx="889181" cy="892175"/>
              <a:chOff x="0" y="0"/>
              <a:chExt cx="889181" cy="892175"/>
            </a:xfrm>
          </p:grpSpPr>
          <p:sp>
            <p:nvSpPr>
              <p:cNvPr id="27" name="正方形/長方形 26"/>
              <p:cNvSpPr>
                <a:spLocks/>
              </p:cNvSpPr>
              <p:nvPr/>
            </p:nvSpPr>
            <p:spPr>
              <a:xfrm rot="5400000">
                <a:off x="-1497" y="1497"/>
                <a:ext cx="892175" cy="889181"/>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nvGrpSpPr>
              <p:cNvPr id="28" name="グループ化 27"/>
              <p:cNvGrpSpPr/>
              <p:nvPr/>
            </p:nvGrpSpPr>
            <p:grpSpPr>
              <a:xfrm>
                <a:off x="22996" y="352561"/>
                <a:ext cx="831215" cy="507365"/>
                <a:chOff x="0" y="0"/>
                <a:chExt cx="831600" cy="507600"/>
              </a:xfrm>
            </p:grpSpPr>
            <p:sp>
              <p:nvSpPr>
                <p:cNvPr id="29" name="正方形/長方形 28"/>
                <p:cNvSpPr/>
                <p:nvPr/>
              </p:nvSpPr>
              <p:spPr>
                <a:xfrm>
                  <a:off x="0" y="0"/>
                  <a:ext cx="831600" cy="507600"/>
                </a:xfrm>
                <a:prstGeom prst="rect">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sp>
              <p:nvSpPr>
                <p:cNvPr id="30" name="テキスト ボックス 83"/>
                <p:cNvSpPr txBox="1"/>
                <p:nvPr/>
              </p:nvSpPr>
              <p:spPr>
                <a:xfrm>
                  <a:off x="89807" y="89808"/>
                  <a:ext cx="652503" cy="334065"/>
                </a:xfrm>
                <a:prstGeom prst="rect">
                  <a:avLst/>
                </a:prstGeom>
                <a:solidFill>
                  <a:schemeClr val="bg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spcAft>
                      <a:spcPts val="0"/>
                    </a:spcAft>
                  </a:pPr>
                  <a:r>
                    <a:rPr lang="ja-JP" sz="1000" kern="100">
                      <a:effectLst/>
                      <a:latin typeface="Meiryo UI"/>
                      <a:cs typeface="Times New Roman"/>
                    </a:rPr>
                    <a:t>印刷機</a:t>
                  </a:r>
                  <a:endParaRPr lang="ja-JP" sz="1200" kern="100">
                    <a:effectLst/>
                    <a:latin typeface="Meiryo UI"/>
                    <a:cs typeface="Times New Roman"/>
                  </a:endParaRPr>
                </a:p>
              </p:txBody>
            </p:sp>
          </p:grpSp>
        </p:grpSp>
        <p:grpSp>
          <p:nvGrpSpPr>
            <p:cNvPr id="14" name="グループ化 13"/>
            <p:cNvGrpSpPr/>
            <p:nvPr/>
          </p:nvGrpSpPr>
          <p:grpSpPr>
            <a:xfrm>
              <a:off x="318407" y="0"/>
              <a:ext cx="4980044" cy="4538345"/>
              <a:chOff x="0" y="0"/>
              <a:chExt cx="4980044" cy="4538345"/>
            </a:xfrm>
          </p:grpSpPr>
          <p:grpSp>
            <p:nvGrpSpPr>
              <p:cNvPr id="15" name="グループ化 14"/>
              <p:cNvGrpSpPr/>
              <p:nvPr/>
            </p:nvGrpSpPr>
            <p:grpSpPr>
              <a:xfrm>
                <a:off x="0" y="0"/>
                <a:ext cx="4980044" cy="4538345"/>
                <a:chOff x="0" y="0"/>
                <a:chExt cx="4980214" cy="4539346"/>
              </a:xfrm>
            </p:grpSpPr>
            <p:grpSp>
              <p:nvGrpSpPr>
                <p:cNvPr id="17" name="グループ化 16"/>
                <p:cNvGrpSpPr/>
                <p:nvPr/>
              </p:nvGrpSpPr>
              <p:grpSpPr>
                <a:xfrm>
                  <a:off x="0" y="0"/>
                  <a:ext cx="4980214" cy="3991885"/>
                  <a:chOff x="0" y="0"/>
                  <a:chExt cx="4980214" cy="3991885"/>
                </a:xfrm>
              </p:grpSpPr>
              <p:grpSp>
                <p:nvGrpSpPr>
                  <p:cNvPr id="20" name="グループ化 19"/>
                  <p:cNvGrpSpPr/>
                  <p:nvPr/>
                </p:nvGrpSpPr>
                <p:grpSpPr>
                  <a:xfrm>
                    <a:off x="8164" y="0"/>
                    <a:ext cx="4320000" cy="318407"/>
                    <a:chOff x="0" y="0"/>
                    <a:chExt cx="4320000" cy="318407"/>
                  </a:xfrm>
                </p:grpSpPr>
                <p:cxnSp>
                  <p:nvCxnSpPr>
                    <p:cNvPr id="25" name="直線矢印コネクタ 24"/>
                    <p:cNvCxnSpPr/>
                    <p:nvPr/>
                  </p:nvCxnSpPr>
                  <p:spPr>
                    <a:xfrm>
                      <a:off x="0" y="187778"/>
                      <a:ext cx="4320000"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6" name="テキスト ボックス 3"/>
                    <p:cNvSpPr txBox="1"/>
                    <p:nvPr/>
                  </p:nvSpPr>
                  <p:spPr>
                    <a:xfrm>
                      <a:off x="1918607" y="0"/>
                      <a:ext cx="481693" cy="318407"/>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spcAft>
                          <a:spcPts val="0"/>
                        </a:spcAft>
                      </a:pPr>
                      <a:r>
                        <a:rPr lang="en-US" sz="1200" kern="100">
                          <a:effectLst/>
                          <a:latin typeface="Meiryo UI"/>
                          <a:cs typeface="Times New Roman"/>
                        </a:rPr>
                        <a:t>6m</a:t>
                      </a:r>
                      <a:endParaRPr lang="ja-JP" sz="1200" kern="100">
                        <a:effectLst/>
                        <a:latin typeface="Meiryo UI"/>
                        <a:cs typeface="Times New Roman"/>
                      </a:endParaRPr>
                    </a:p>
                  </p:txBody>
                </p:sp>
              </p:grpSp>
              <p:sp>
                <p:nvSpPr>
                  <p:cNvPr id="21" name="正方形/長方形 20"/>
                  <p:cNvSpPr>
                    <a:spLocks noChangeAspect="1"/>
                  </p:cNvSpPr>
                  <p:nvPr/>
                </p:nvSpPr>
                <p:spPr>
                  <a:xfrm>
                    <a:off x="0" y="391885"/>
                    <a:ext cx="4320000" cy="36000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nvGrpSpPr>
                  <p:cNvPr id="22" name="グループ化 21"/>
                  <p:cNvGrpSpPr/>
                  <p:nvPr/>
                </p:nvGrpSpPr>
                <p:grpSpPr>
                  <a:xfrm>
                    <a:off x="4531178" y="391885"/>
                    <a:ext cx="449036" cy="3600000"/>
                    <a:chOff x="0" y="0"/>
                    <a:chExt cx="449036" cy="3600000"/>
                  </a:xfrm>
                </p:grpSpPr>
                <p:cxnSp>
                  <p:nvCxnSpPr>
                    <p:cNvPr id="23" name="直線矢印コネクタ 22"/>
                    <p:cNvCxnSpPr/>
                    <p:nvPr/>
                  </p:nvCxnSpPr>
                  <p:spPr>
                    <a:xfrm>
                      <a:off x="220436" y="0"/>
                      <a:ext cx="0" cy="360000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4" name="テキスト ボックス 7"/>
                    <p:cNvSpPr txBox="1"/>
                    <p:nvPr/>
                  </p:nvSpPr>
                  <p:spPr>
                    <a:xfrm>
                      <a:off x="0" y="1583871"/>
                      <a:ext cx="449036" cy="424543"/>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US" sz="1200" kern="100">
                          <a:effectLst/>
                          <a:latin typeface="Meiryo UI"/>
                          <a:cs typeface="Times New Roman"/>
                        </a:rPr>
                        <a:t>5m</a:t>
                      </a:r>
                      <a:endParaRPr lang="ja-JP" sz="1200" kern="100">
                        <a:effectLst/>
                        <a:latin typeface="Meiryo UI"/>
                        <a:cs typeface="Times New Roman"/>
                      </a:endParaRPr>
                    </a:p>
                  </p:txBody>
                </p:sp>
              </p:grpSp>
            </p:grpSp>
            <p:sp>
              <p:nvSpPr>
                <p:cNvPr id="18" name="テキスト ボックス 101"/>
                <p:cNvSpPr txBox="1"/>
                <p:nvPr/>
              </p:nvSpPr>
              <p:spPr>
                <a:xfrm>
                  <a:off x="3045278" y="3804557"/>
                  <a:ext cx="791210" cy="36703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spcAft>
                      <a:spcPts val="0"/>
                    </a:spcAft>
                  </a:pPr>
                  <a:r>
                    <a:rPr lang="ja-JP" sz="1200" kern="100">
                      <a:effectLst/>
                      <a:latin typeface="Meiryo UI"/>
                      <a:cs typeface="Times New Roman"/>
                    </a:rPr>
                    <a:t>出入り口</a:t>
                  </a:r>
                </a:p>
              </p:txBody>
            </p:sp>
            <p:sp>
              <p:nvSpPr>
                <p:cNvPr id="19" name="テキスト ボックス 102"/>
                <p:cNvSpPr txBox="1"/>
                <p:nvPr/>
              </p:nvSpPr>
              <p:spPr>
                <a:xfrm>
                  <a:off x="971550" y="4139296"/>
                  <a:ext cx="3028950" cy="40005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spcAft>
                      <a:spcPts val="0"/>
                    </a:spcAft>
                  </a:pPr>
                  <a:r>
                    <a:rPr lang="ja-JP" sz="1200" kern="100">
                      <a:effectLst/>
                      <a:latin typeface="Meiryo UI"/>
                      <a:cs typeface="Times New Roman"/>
                    </a:rPr>
                    <a:t>通行路（事務所内の見通しができるように）</a:t>
                  </a:r>
                </a:p>
              </p:txBody>
            </p:sp>
          </p:grpSp>
          <p:sp>
            <p:nvSpPr>
              <p:cNvPr id="16" name="上矢印 15"/>
              <p:cNvSpPr/>
              <p:nvPr/>
            </p:nvSpPr>
            <p:spPr>
              <a:xfrm>
                <a:off x="2139043" y="4041322"/>
                <a:ext cx="702129" cy="179614"/>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ja-JP" altLang="en-US"/>
              </a:p>
            </p:txBody>
          </p:sp>
        </p:grpSp>
      </p:grpSp>
    </p:spTree>
    <p:extLst>
      <p:ext uri="{BB962C8B-B14F-4D97-AF65-F5344CB8AC3E}">
        <p14:creationId xmlns:p14="http://schemas.microsoft.com/office/powerpoint/2010/main" val="35606995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14</a:t>
            </a:fld>
            <a:endParaRPr kumimoji="1" lang="ja-JP" altLang="en-US"/>
          </a:p>
        </p:txBody>
      </p:sp>
      <p:pic>
        <p:nvPicPr>
          <p:cNvPr id="5" name="図 4"/>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755576" y="662428"/>
            <a:ext cx="2401570" cy="2753995"/>
          </a:xfrm>
          <a:prstGeom prst="rect">
            <a:avLst/>
          </a:prstGeom>
        </p:spPr>
      </p:pic>
      <p:pic>
        <p:nvPicPr>
          <p:cNvPr id="6" name="図 5"/>
          <p:cNvPicPr/>
          <p:nvPr/>
        </p:nvPicPr>
        <p:blipFill>
          <a:blip r:embed="rId4">
            <a:extLst>
              <a:ext uri="{28A0092B-C50C-407E-A947-70E740481C1C}">
                <a14:useLocalDpi xmlns:a14="http://schemas.microsoft.com/office/drawing/2010/main" val="0"/>
              </a:ext>
            </a:extLst>
          </a:blip>
          <a:stretch>
            <a:fillRect/>
          </a:stretch>
        </p:blipFill>
        <p:spPr>
          <a:xfrm>
            <a:off x="4211960" y="662428"/>
            <a:ext cx="3211195" cy="1964055"/>
          </a:xfrm>
          <a:prstGeom prst="rect">
            <a:avLst/>
          </a:prstGeom>
        </p:spPr>
      </p:pic>
      <p:pic>
        <p:nvPicPr>
          <p:cNvPr id="7" name="図 6"/>
          <p:cNvPicPr/>
          <p:nvPr/>
        </p:nvPicPr>
        <p:blipFill>
          <a:blip r:embed="rId5">
            <a:extLst>
              <a:ext uri="{28A0092B-C50C-407E-A947-70E740481C1C}">
                <a14:useLocalDpi xmlns:a14="http://schemas.microsoft.com/office/drawing/2010/main" val="0"/>
              </a:ext>
            </a:extLst>
          </a:blip>
          <a:stretch>
            <a:fillRect/>
          </a:stretch>
        </p:blipFill>
        <p:spPr>
          <a:xfrm>
            <a:off x="3202820" y="3789040"/>
            <a:ext cx="2517140" cy="1632585"/>
          </a:xfrm>
          <a:prstGeom prst="rect">
            <a:avLst/>
          </a:prstGeom>
          <a:ln>
            <a:noFill/>
          </a:ln>
        </p:spPr>
      </p:pic>
      <p:pic>
        <p:nvPicPr>
          <p:cNvPr id="8" name="図 7"/>
          <p:cNvPicPr/>
          <p:nvPr/>
        </p:nvPicPr>
        <p:blipFill>
          <a:blip r:embed="rId6">
            <a:extLst>
              <a:ext uri="{28A0092B-C50C-407E-A947-70E740481C1C}">
                <a14:useLocalDpi xmlns:a14="http://schemas.microsoft.com/office/drawing/2010/main" val="0"/>
              </a:ext>
            </a:extLst>
          </a:blip>
          <a:stretch>
            <a:fillRect/>
          </a:stretch>
        </p:blipFill>
        <p:spPr>
          <a:xfrm>
            <a:off x="6084168" y="3789040"/>
            <a:ext cx="2227580" cy="1444625"/>
          </a:xfrm>
          <a:prstGeom prst="rect">
            <a:avLst/>
          </a:prstGeom>
        </p:spPr>
      </p:pic>
    </p:spTree>
    <p:extLst>
      <p:ext uri="{BB962C8B-B14F-4D97-AF65-F5344CB8AC3E}">
        <p14:creationId xmlns:p14="http://schemas.microsoft.com/office/powerpoint/2010/main" val="24565787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64810413-7CEE-4E62-B942-6850FD760777}" type="slidenum">
              <a:rPr kumimoji="1" lang="ja-JP" altLang="en-US" smtClean="0"/>
              <a:pPr/>
              <a:t>15</a:t>
            </a:fld>
            <a:endParaRPr kumimoji="1" lang="ja-JP" altLang="en-US"/>
          </a:p>
        </p:txBody>
      </p:sp>
      <p:pic>
        <p:nvPicPr>
          <p:cNvPr id="6" name="図 5"/>
          <p:cNvPicPr/>
          <p:nvPr/>
        </p:nvPicPr>
        <p:blipFill>
          <a:blip r:embed="rId2">
            <a:extLst>
              <a:ext uri="{28A0092B-C50C-407E-A947-70E740481C1C}">
                <a14:useLocalDpi xmlns:a14="http://schemas.microsoft.com/office/drawing/2010/main" val="0"/>
              </a:ext>
            </a:extLst>
          </a:blip>
          <a:stretch>
            <a:fillRect/>
          </a:stretch>
        </p:blipFill>
        <p:spPr>
          <a:xfrm>
            <a:off x="4572000" y="260648"/>
            <a:ext cx="2244725" cy="2244725"/>
          </a:xfrm>
          <a:prstGeom prst="rect">
            <a:avLst/>
          </a:prstGeom>
        </p:spPr>
      </p:pic>
      <p:pic>
        <p:nvPicPr>
          <p:cNvPr id="7" name="図 6"/>
          <p:cNvPicPr/>
          <p:nvPr/>
        </p:nvPicPr>
        <p:blipFill>
          <a:blip r:embed="rId3">
            <a:extLst>
              <a:ext uri="{28A0092B-C50C-407E-A947-70E740481C1C}">
                <a14:useLocalDpi xmlns:a14="http://schemas.microsoft.com/office/drawing/2010/main" val="0"/>
              </a:ext>
            </a:extLst>
          </a:blip>
          <a:stretch>
            <a:fillRect/>
          </a:stretch>
        </p:blipFill>
        <p:spPr>
          <a:xfrm>
            <a:off x="342500" y="1844824"/>
            <a:ext cx="4373516" cy="4608512"/>
          </a:xfrm>
          <a:prstGeom prst="rect">
            <a:avLst/>
          </a:prstGeom>
        </p:spPr>
      </p:pic>
      <p:pic>
        <p:nvPicPr>
          <p:cNvPr id="8" name="図 7"/>
          <p:cNvPicPr/>
          <p:nvPr/>
        </p:nvPicPr>
        <p:blipFill>
          <a:blip r:embed="rId4">
            <a:extLst>
              <a:ext uri="{28A0092B-C50C-407E-A947-70E740481C1C}">
                <a14:useLocalDpi xmlns:a14="http://schemas.microsoft.com/office/drawing/2010/main" val="0"/>
              </a:ext>
            </a:extLst>
          </a:blip>
          <a:stretch>
            <a:fillRect/>
          </a:stretch>
        </p:blipFill>
        <p:spPr>
          <a:xfrm>
            <a:off x="4549010" y="2884580"/>
            <a:ext cx="2976113" cy="3136708"/>
          </a:xfrm>
          <a:prstGeom prst="rect">
            <a:avLst/>
          </a:prstGeom>
        </p:spPr>
      </p:pic>
      <p:pic>
        <p:nvPicPr>
          <p:cNvPr id="9" name="図 8"/>
          <p:cNvPicPr/>
          <p:nvPr/>
        </p:nvPicPr>
        <p:blipFill>
          <a:blip r:embed="rId5">
            <a:extLst>
              <a:ext uri="{28A0092B-C50C-407E-A947-70E740481C1C}">
                <a14:useLocalDpi xmlns:a14="http://schemas.microsoft.com/office/drawing/2010/main" val="0"/>
              </a:ext>
            </a:extLst>
          </a:blip>
          <a:stretch>
            <a:fillRect/>
          </a:stretch>
        </p:blipFill>
        <p:spPr>
          <a:xfrm>
            <a:off x="1547664" y="657587"/>
            <a:ext cx="2544445" cy="1650365"/>
          </a:xfrm>
          <a:prstGeom prst="rect">
            <a:avLst/>
          </a:prstGeom>
        </p:spPr>
      </p:pic>
    </p:spTree>
    <p:extLst>
      <p:ext uri="{BB962C8B-B14F-4D97-AF65-F5344CB8AC3E}">
        <p14:creationId xmlns:p14="http://schemas.microsoft.com/office/powerpoint/2010/main" val="32991127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265</Words>
  <Application>Microsoft Office PowerPoint</Application>
  <PresentationFormat>画面に合わせる (4:3)</PresentationFormat>
  <Paragraphs>144</Paragraphs>
  <Slides>15</Slides>
  <Notes>0</Notes>
  <HiddenSlides>0</HiddenSlides>
  <MMClips>0</MMClips>
  <ScaleCrop>false</ScaleCrop>
  <HeadingPairs>
    <vt:vector size="4" baseType="variant">
      <vt:variant>
        <vt:lpstr>テーマ</vt:lpstr>
      </vt:variant>
      <vt:variant>
        <vt:i4>1</vt:i4>
      </vt:variant>
      <vt:variant>
        <vt:lpstr>スライド タイトル</vt:lpstr>
      </vt:variant>
      <vt:variant>
        <vt:i4>15</vt:i4>
      </vt:variant>
    </vt:vector>
  </HeadingPairs>
  <TitlesOfParts>
    <vt:vector size="16" baseType="lpstr">
      <vt:lpstr>Office ​​テーマ</vt:lpstr>
      <vt:lpstr>『東町サロン』 新街角広場＋コミュニティセンターの提案</vt:lpstr>
      <vt:lpstr>（１）提案のあらまし　</vt:lpstr>
      <vt:lpstr>PowerPoint プレゼンテーション</vt:lpstr>
      <vt:lpstr>（２）「東町サロン」のイメージ　　</vt:lpstr>
      <vt:lpstr>PowerPoint プレゼンテーション</vt:lpstr>
      <vt:lpstr>PowerPoint プレゼンテーション</vt:lpstr>
      <vt:lpstr>（３）「東町サロン」の段階的整備の 考え方と施設内容　　</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3. 事務所レイアウトのイメージ図 （古典的な事務所の例）</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『東町サロン』 新街角広場＋コミュニティセンターの提案</dc:title>
  <dc:creator>kazubo</dc:creator>
  <cp:lastModifiedBy>kazubo</cp:lastModifiedBy>
  <cp:revision>16</cp:revision>
  <dcterms:created xsi:type="dcterms:W3CDTF">2013-06-11T10:29:10Z</dcterms:created>
  <dcterms:modified xsi:type="dcterms:W3CDTF">2013-06-14T00:27:50Z</dcterms:modified>
</cp:coreProperties>
</file>